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68" r:id="rId2"/>
    <p:sldId id="652" r:id="rId3"/>
    <p:sldId id="651" r:id="rId4"/>
    <p:sldId id="650" r:id="rId5"/>
    <p:sldId id="683" r:id="rId6"/>
    <p:sldId id="697" r:id="rId7"/>
    <p:sldId id="696" r:id="rId8"/>
    <p:sldId id="685" r:id="rId9"/>
    <p:sldId id="686" r:id="rId10"/>
    <p:sldId id="649" r:id="rId11"/>
    <p:sldId id="269" r:id="rId12"/>
    <p:sldId id="260" r:id="rId13"/>
    <p:sldId id="684" r:id="rId14"/>
    <p:sldId id="654" r:id="rId15"/>
    <p:sldId id="687" r:id="rId16"/>
    <p:sldId id="688" r:id="rId17"/>
    <p:sldId id="690" r:id="rId18"/>
    <p:sldId id="689" r:id="rId19"/>
    <p:sldId id="691" r:id="rId20"/>
    <p:sldId id="655" r:id="rId21"/>
    <p:sldId id="656" r:id="rId22"/>
    <p:sldId id="657" r:id="rId23"/>
    <p:sldId id="693" r:id="rId24"/>
    <p:sldId id="659" r:id="rId25"/>
    <p:sldId id="694" r:id="rId26"/>
    <p:sldId id="672" r:id="rId27"/>
    <p:sldId id="663" r:id="rId28"/>
    <p:sldId id="695" r:id="rId29"/>
    <p:sldId id="699" r:id="rId30"/>
    <p:sldId id="681" r:id="rId31"/>
    <p:sldId id="664" r:id="rId32"/>
    <p:sldId id="665" r:id="rId33"/>
    <p:sldId id="666" r:id="rId34"/>
    <p:sldId id="667" r:id="rId35"/>
    <p:sldId id="698" r:id="rId36"/>
    <p:sldId id="673" r:id="rId37"/>
    <p:sldId id="674" r:id="rId38"/>
    <p:sldId id="682" r:id="rId39"/>
    <p:sldId id="675" r:id="rId40"/>
    <p:sldId id="676" r:id="rId41"/>
    <p:sldId id="668" r:id="rId42"/>
    <p:sldId id="669" r:id="rId43"/>
    <p:sldId id="678" r:id="rId44"/>
    <p:sldId id="670" r:id="rId45"/>
    <p:sldId id="677" r:id="rId46"/>
    <p:sldId id="67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76" autoAdjust="0"/>
    <p:restoredTop sz="95401" autoAdjust="0"/>
  </p:normalViewPr>
  <p:slideViewPr>
    <p:cSldViewPr snapToGrid="0" snapToObjects="1">
      <p:cViewPr varScale="1">
        <p:scale>
          <a:sx n="162" d="100"/>
          <a:sy n="162" d="100"/>
        </p:scale>
        <p:origin x="61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tiff>
</file>

<file path=ppt/media/image2.png>
</file>

<file path=ppt/media/image3.jpeg>
</file>

<file path=ppt/media/image4.png>
</file>

<file path=ppt/media/image5.png>
</file>

<file path=ppt/media/image6.tiff>
</file>

<file path=ppt/media/image7.tif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4EFCF-7460-304C-A5A0-1B8F92A19CA2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4D353-A642-3846-B922-4C97C909C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4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F978-D975-DC4B-9464-A52C18654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9E85-31DC-6D48-8F7E-7941EEBE3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DA65-275B-994E-B4A5-41B1349E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F6D3F-B924-C442-B152-B54F74AB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0AA8-92D2-194C-8900-4E42A275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7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B60E-15E0-B347-8B6A-FAE6D4AD8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FD632-127A-614E-96F3-E7CDBF7A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C0507-0F28-4C4B-88D8-0A78C2B8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C7BE0-AF9D-494B-A2E9-189A1769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A607-2EC8-DC4E-B95F-54669443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3B8133-B729-E343-A779-74B1E3811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437CB-B51B-1A4C-AF79-DA7848575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5B2A0-DE72-7A49-905B-6BB82C7C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F2B65-8DAD-C04C-866D-B0F5160B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F475B-8158-FE46-A8E5-2EAEA651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B7F13-080D-DB49-BFF0-619B1F21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2F3BE-CA7A-DE49-A81E-929C8062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9841F-2F19-054D-9995-431E713B0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E72AE-B51D-D347-BCB5-8B8F2BAD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E1B06-8AB7-9749-9962-0343E39E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C949-D63B-004E-A805-F08AA10AB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FC768-B53E-4548-8321-B60BE806A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474C8-B0FD-5D4B-906B-63B0A34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3353-0064-4940-ABD5-E7BDDF7A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8FCD-7F0D-6746-9A00-8165B63C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C6A5-3C68-554E-A920-E9775B55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EC367-C340-1F4E-BC46-F67E84FAE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AD1A0-6F54-1A49-9DFE-30B790F60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E52C9-5FF8-2249-B65A-C3016CA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9BC41-2A92-A542-ABFB-33956215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4A93E-FA5F-CE4F-88BB-D02FD583E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87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D5A8-190C-5F4F-A648-9A5ED281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3AACE-B739-5F4B-9B9D-6B5CCEC82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84EDC-DD77-944E-9F64-0CEA2A1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F2BF7-45C4-4B43-85B1-9D2E627D0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4B22C-FE1E-DD48-A6B0-D75E874DE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6102C-E77D-5A44-B3C1-4ACB7F7C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5D4538-7C5E-AE4B-B366-F9A3DEE2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3BADD-6B65-D749-A766-3858590E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2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D835-C76B-3448-B1CE-F4F59624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D0646-26CD-224B-82D3-5854A1AE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C4689-C546-984C-AE4D-1BDDC41BE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84EFF-5D56-C849-83D0-3603170C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1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6E8BA-C4B7-064B-AFE3-804FD5FA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F6AF9-E7B1-AA48-85FA-037855EFF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86B9B-25C7-3D4F-85F9-B053CB14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7292-13BF-6549-A870-199B2D812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93E9-599E-3249-935B-B4A73485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DD23C-22A1-C745-B1DE-B0B913C2F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47007-8AD1-074C-A85B-EF51B801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81CE5-7887-2F47-9051-FA5492044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5543E-1B21-854E-A0A6-748BADE6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BC08-C78D-1A43-B259-EF945402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429B8-2204-6942-B237-6CDA68AD3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EA941-CDEB-B74F-BF11-114E7D22D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B3637-74B2-7B4A-9D15-AC706168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42E1C-6714-7041-830F-2A18AFD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6F7C8-99E3-F045-AC63-2D4205A2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4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F4B51-AEE0-9148-B05D-04C2A1C6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3F65D-97B8-AF48-84B6-D2CA7940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0324C-B0D2-8148-8333-E4BBCA322E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B7DEF-198E-3B49-AC2D-7B1346328AF8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D3D3-9E58-7446-B859-C1143F1E3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9D89E-2CDD-104D-BD59-5B6B1262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1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gmendez.com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gmendez@fiec.espol.edu.ec" TargetMode="External"/><Relationship Id="rId2" Type="http://schemas.openxmlformats.org/officeDocument/2006/relationships/hyperlink" Target="https://www.sidweb.espol.edu.ec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miro.com/welcomeonboard/g0MoY8CCvxweW2h54z27AMwhZgKiVHPQUxeBm9RgVb63t4M7paXJn4hctD6rw9qj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iro.com/app/board/o9J_kr32Lg8=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repl.it/@ggmendez/Example#Main.jav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spol.edu.ec/sites/default/files/visor_pdf/codigo-etica.pdf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spol.edu.ec/espol/main.jsp?urlpage=disciplinaestudiantes.jsp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open?id=1wZZSumeVtUkNX1s6wQTw7hb3eXNW6Zf9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netbeans.org/" TargetMode="External"/><Relationship Id="rId2" Type="http://schemas.openxmlformats.org/officeDocument/2006/relationships/hyperlink" Target="http://www.oracle.com/technetwork/java/javase/downloads/jdk8-downloads-2133151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www.sonarqube.org/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office.com/Pages/ResponsePage.aspx?id=r4yvt9iDREaFrjF8VFIjwaqqDzmRjo1OtyGdoiN9FQFUOVlXU0lZUzRMUzRITzg3TEtRMTlXMlMxMy4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spreadsheets/d/1CWtToyWh-ou51H6S9VX6ZBTItD0Xd231-_dwPiENAfU/edit?usp=sharin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278495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689619" y="2679376"/>
            <a:ext cx="6812762" cy="7478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Estructuras</a:t>
            </a:r>
            <a:r>
              <a:rPr lang="en-US" altLang="en-US" sz="54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5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01353F6-57EF-E64A-9689-07FECC09F9C9}"/>
              </a:ext>
            </a:extLst>
          </p:cNvPr>
          <p:cNvSpPr txBox="1">
            <a:spLocks noChangeArrowheads="1"/>
          </p:cNvSpPr>
          <p:nvPr/>
        </p:nvSpPr>
        <p:spPr>
          <a:xfrm>
            <a:off x="4309133" y="3499734"/>
            <a:ext cx="3573735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I PAO 2020 – 2021</a:t>
            </a:r>
          </a:p>
        </p:txBody>
      </p:sp>
      <p:pic>
        <p:nvPicPr>
          <p:cNvPr id="12" name="Picture 11" descr="Image result for espol logo">
            <a:extLst>
              <a:ext uri="{FF2B5EF4-FFF2-40B4-BE49-F238E27FC236}">
                <a16:creationId xmlns:a16="http://schemas.microsoft.com/office/drawing/2014/main" id="{BD9CF4F4-8FE1-45CC-A9B1-21DDE6B7F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863" y="6126480"/>
            <a:ext cx="3271137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3D1AF99-0BD2-4452-91BF-4660ECE44BFB}"/>
              </a:ext>
            </a:extLst>
          </p:cNvPr>
          <p:cNvSpPr/>
          <p:nvPr/>
        </p:nvSpPr>
        <p:spPr>
          <a:xfrm>
            <a:off x="3768440" y="4420198"/>
            <a:ext cx="4655121" cy="58477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entury Gothic" pitchFamily="34" charset="0"/>
              </a:rPr>
              <a:t>Gonzalo Gabriel Méndez, Ph.D.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  <a:latin typeface="Century Gothic" pitchFamily="34" charset="0"/>
                <a:hlinkClick r:id="rId3"/>
              </a:rPr>
              <a:t>www.ggmendez.com</a:t>
            </a:r>
            <a:endParaRPr lang="en-US" sz="1400" dirty="0">
              <a:solidFill>
                <a:srgbClr val="00000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39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996952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0A3538-568D-CA45-A3EE-D99AC102F210}"/>
              </a:ext>
            </a:extLst>
          </p:cNvPr>
          <p:cNvGrpSpPr/>
          <p:nvPr/>
        </p:nvGrpSpPr>
        <p:grpSpPr>
          <a:xfrm>
            <a:off x="4737721" y="3086333"/>
            <a:ext cx="2716558" cy="1837462"/>
            <a:chOff x="4966032" y="3086333"/>
            <a:chExt cx="2716558" cy="183746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AE7B579-24DF-C54F-86FD-2222CDE2D99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966032" y="3755765"/>
              <a:ext cx="536429" cy="498598"/>
            </a:xfrm>
            <a:prstGeom prst="rect">
              <a:avLst/>
            </a:prstGeom>
          </p:spPr>
          <p:txBody>
            <a:bodyPr vert="horz" wrap="non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en-US" sz="3600" b="1" dirty="0" err="1">
                  <a:solidFill>
                    <a:schemeClr val="bg1"/>
                  </a:solidFill>
                  <a:latin typeface="Gill Sans MT" panose="020B0502020104020203" pitchFamily="34" charset="0"/>
                </a:rPr>
                <a:t>Yo</a:t>
              </a:r>
              <a:endPara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endParaRPr>
            </a:p>
          </p:txBody>
        </p:sp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91521A32-856D-7944-A263-61AE17B52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845128" y="3086333"/>
              <a:ext cx="1837462" cy="18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29E07A2-D021-C24F-8A0E-F111ED4AA8D6}"/>
                </a:ext>
              </a:extLst>
            </p:cNvPr>
            <p:cNvSpPr/>
            <p:nvPr/>
          </p:nvSpPr>
          <p:spPr>
            <a:xfrm>
              <a:off x="6530461" y="3429000"/>
              <a:ext cx="46679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600" b="1" dirty="0">
                  <a:solidFill>
                    <a:schemeClr val="bg1"/>
                  </a:solidFill>
                  <a:latin typeface="+mj-lt"/>
                </a:rPr>
                <a:t>?</a:t>
              </a:r>
              <a:endParaRPr lang="en-GB" sz="36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53465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094A0E-774B-4042-A0E3-DA36B08585FF}"/>
              </a:ext>
            </a:extLst>
          </p:cNvPr>
          <p:cNvSpPr/>
          <p:nvPr/>
        </p:nvSpPr>
        <p:spPr>
          <a:xfrm>
            <a:off x="3752410" y="2955494"/>
            <a:ext cx="4687181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entury Gothic" pitchFamily="34" charset="0"/>
              </a:rPr>
              <a:t>Gonzalo Gabriel Méndez, Ph.D.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DC4345-F716-0742-A103-BA3208383E97}"/>
              </a:ext>
            </a:extLst>
          </p:cNvPr>
          <p:cNvSpPr/>
          <p:nvPr/>
        </p:nvSpPr>
        <p:spPr>
          <a:xfrm>
            <a:off x="5033215" y="3583390"/>
            <a:ext cx="2125583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Docente, FIEC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17A277-93C9-754A-9B5A-9F9293E8282E}"/>
              </a:ext>
            </a:extLst>
          </p:cNvPr>
          <p:cNvSpPr/>
          <p:nvPr/>
        </p:nvSpPr>
        <p:spPr>
          <a:xfrm>
            <a:off x="1489789" y="4211285"/>
            <a:ext cx="9212458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Director </a:t>
            </a:r>
            <a:r>
              <a:rPr lang="en-US" sz="2400" dirty="0" err="1">
                <a:solidFill>
                  <a:srgbClr val="000000"/>
                </a:solidFill>
                <a:latin typeface="Century Gothic" pitchFamily="34" charset="0"/>
              </a:rPr>
              <a:t>Programa</a:t>
            </a:r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entury Gothic" pitchFamily="34" charset="0"/>
              </a:rPr>
              <a:t>Computación</a:t>
            </a:r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entury Gothic" pitchFamily="34" charset="0"/>
              </a:rPr>
              <a:t>Centrada</a:t>
            </a:r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entury Gothic" pitchFamily="34" charset="0"/>
              </a:rPr>
              <a:t>en</a:t>
            </a:r>
            <a:r>
              <a:rPr lang="en-US" sz="2400" dirty="0">
                <a:solidFill>
                  <a:srgbClr val="000000"/>
                </a:solidFill>
                <a:latin typeface="Century Gothic" pitchFamily="34" charset="0"/>
              </a:rPr>
              <a:t> el Ser Humano</a:t>
            </a:r>
          </a:p>
        </p:txBody>
      </p:sp>
    </p:spTree>
    <p:extLst>
      <p:ext uri="{BB962C8B-B14F-4D97-AF65-F5344CB8AC3E}">
        <p14:creationId xmlns:p14="http://schemas.microsoft.com/office/powerpoint/2010/main" val="397005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B791B1C1-BFA0-704B-A351-9B5B56B46AFA}"/>
              </a:ext>
            </a:extLst>
          </p:cNvPr>
          <p:cNvSpPr txBox="1">
            <a:spLocks noChangeArrowheads="1"/>
          </p:cNvSpPr>
          <p:nvPr/>
        </p:nvSpPr>
        <p:spPr>
          <a:xfrm>
            <a:off x="373688" y="309507"/>
            <a:ext cx="5770811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Cursos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dictados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en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ESPOL</a:t>
            </a:r>
            <a:endParaRPr lang="en-US" altLang="en-US" sz="3600" dirty="0">
              <a:solidFill>
                <a:schemeClr val="accent5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0C65DD-CDF7-4685-B7FC-23BF56C40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9356"/>
            <a:ext cx="12192000" cy="5089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694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B791B1C1-BFA0-704B-A351-9B5B56B46AFA}"/>
              </a:ext>
            </a:extLst>
          </p:cNvPr>
          <p:cNvSpPr txBox="1">
            <a:spLocks noChangeArrowheads="1"/>
          </p:cNvSpPr>
          <p:nvPr/>
        </p:nvSpPr>
        <p:spPr>
          <a:xfrm>
            <a:off x="373688" y="309507"/>
            <a:ext cx="5770811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Cursos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dictados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b="1" dirty="0" err="1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en</a:t>
            </a:r>
            <a:r>
              <a:rPr lang="en-US" altLang="en-US" sz="3600" b="1" dirty="0">
                <a:solidFill>
                  <a:schemeClr val="accent5">
                    <a:lumMod val="50000"/>
                  </a:schemeClr>
                </a:solidFill>
                <a:latin typeface="Gill Sans MT" panose="020B0502020104020203" pitchFamily="34" charset="0"/>
              </a:rPr>
              <a:t> ESPOL</a:t>
            </a:r>
            <a:endParaRPr lang="en-US" altLang="en-US" sz="3600" dirty="0">
              <a:solidFill>
                <a:schemeClr val="accent5">
                  <a:lumMod val="50000"/>
                </a:schemeClr>
              </a:solidFill>
              <a:latin typeface="Gill Sans MT" panose="020B05020201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0C65DD-CDF7-4685-B7FC-23BF56C40A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89356"/>
            <a:ext cx="12192000" cy="5089653"/>
          </a:xfrm>
          <a:prstGeom prst="rect">
            <a:avLst/>
          </a:prstGeom>
        </p:spPr>
      </p:pic>
      <p:sp>
        <p:nvSpPr>
          <p:cNvPr id="4" name="Rectángulo 2">
            <a:extLst>
              <a:ext uri="{FF2B5EF4-FFF2-40B4-BE49-F238E27FC236}">
                <a16:creationId xmlns:a16="http://schemas.microsoft.com/office/drawing/2014/main" id="{06137780-833A-4A67-BD7F-5BA72461F4E9}"/>
              </a:ext>
            </a:extLst>
          </p:cNvPr>
          <p:cNvSpPr/>
          <p:nvPr/>
        </p:nvSpPr>
        <p:spPr>
          <a:xfrm>
            <a:off x="393885" y="3498811"/>
            <a:ext cx="11404230" cy="306625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3318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3777435" y="3096602"/>
            <a:ext cx="4637167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2.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Herramientas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899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Contacto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y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Comunicación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35800" y="1276780"/>
            <a:ext cx="9079914" cy="5103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 sz="2800" b="1" dirty="0">
                <a:latin typeface="+mj-lt"/>
                <a:cs typeface="Arial" pitchFamily="34" charset="0"/>
              </a:rPr>
              <a:t>Zoom:</a:t>
            </a:r>
            <a:r>
              <a:rPr lang="es-ES" sz="2800" dirty="0">
                <a:latin typeface="+mj-lt"/>
                <a:cs typeface="Arial" pitchFamily="34" charset="0"/>
              </a:rPr>
              <a:t> Para sesiones de clases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s-ES" sz="2800" b="1" dirty="0">
              <a:latin typeface="+mj-lt"/>
              <a:cs typeface="Arial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 sz="2800" b="1" dirty="0">
                <a:latin typeface="+mj-lt"/>
                <a:cs typeface="Arial" pitchFamily="34" charset="0"/>
              </a:rPr>
              <a:t>SidWeb:</a:t>
            </a:r>
            <a:r>
              <a:rPr lang="es-ES" sz="2800" dirty="0">
                <a:latin typeface="+mj-lt"/>
                <a:cs typeface="Arial" pitchFamily="34" charset="0"/>
              </a:rPr>
              <a:t> </a:t>
            </a:r>
            <a:r>
              <a:rPr lang="es-ES" sz="2800" dirty="0">
                <a:latin typeface="+mj-lt"/>
                <a:cs typeface="Arial" pitchFamily="34" charset="0"/>
                <a:hlinkClick r:id="rId2"/>
              </a:rPr>
              <a:t>https://www.sidweb.espol.edu.ec</a:t>
            </a:r>
            <a:r>
              <a:rPr lang="es-ES" sz="2800" dirty="0">
                <a:latin typeface="+mj-lt"/>
                <a:cs typeface="Arial" pitchFamily="34" charset="0"/>
              </a:rPr>
              <a:t> </a:t>
            </a:r>
          </a:p>
          <a:p>
            <a:pPr lvl="1" algn="just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Mensajes</a:t>
            </a:r>
          </a:p>
          <a:p>
            <a:pPr lvl="1" algn="just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Foros de discusión</a:t>
            </a:r>
          </a:p>
          <a:p>
            <a:pPr lvl="1" algn="just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Anuncios y comentarios</a:t>
            </a:r>
          </a:p>
          <a:p>
            <a:pPr lvl="1" algn="just">
              <a:lnSpc>
                <a:spcPct val="150000"/>
              </a:lnSpc>
            </a:pPr>
            <a:endParaRPr lang="es-ES" sz="2800" dirty="0">
              <a:latin typeface="+mj-lt"/>
              <a:cs typeface="Arial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S" sz="2800" dirty="0">
                <a:cs typeface="Arial" pitchFamily="34" charset="0"/>
              </a:rPr>
              <a:t>2. Email: </a:t>
            </a:r>
            <a:r>
              <a:rPr lang="es-ES" sz="2800" dirty="0">
                <a:latin typeface="+mj-lt"/>
                <a:cs typeface="Arial" pitchFamily="34" charset="0"/>
                <a:hlinkClick r:id="rId3"/>
              </a:rPr>
              <a:t>gmendez@espol.edu.ec</a:t>
            </a:r>
            <a:endParaRPr lang="es-ES" sz="28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29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Miro.com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35800" y="1276780"/>
            <a:ext cx="11061114" cy="31648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 sz="2800" b="1" dirty="0">
                <a:latin typeface="+mj-lt"/>
                <a:cs typeface="Arial" pitchFamily="34" charset="0"/>
              </a:rPr>
              <a:t>Miro:</a:t>
            </a:r>
            <a:r>
              <a:rPr lang="es-ES" sz="2800" dirty="0">
                <a:latin typeface="+mj-lt"/>
                <a:cs typeface="Arial" pitchFamily="34" charset="0"/>
              </a:rPr>
              <a:t> Pizarra compartida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Crear perfil con usuario de ESPOL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Para acceder al </a:t>
            </a:r>
            <a:r>
              <a:rPr lang="es-ES" sz="2800" dirty="0" err="1">
                <a:latin typeface="+mj-lt"/>
                <a:cs typeface="Arial" pitchFamily="34" charset="0"/>
              </a:rPr>
              <a:t>pizarr</a:t>
            </a:r>
            <a:r>
              <a:rPr lang="en-GB" sz="2800" dirty="0" err="1">
                <a:latin typeface="+mj-lt"/>
                <a:cs typeface="Arial" pitchFamily="34" charset="0"/>
              </a:rPr>
              <a:t>ón</a:t>
            </a:r>
            <a:r>
              <a:rPr lang="en-GB" sz="2800" dirty="0">
                <a:latin typeface="+mj-lt"/>
                <a:cs typeface="Arial" pitchFamily="34" charset="0"/>
              </a:rPr>
              <a:t> del </a:t>
            </a:r>
            <a:r>
              <a:rPr lang="en-GB" sz="2800" dirty="0" err="1">
                <a:latin typeface="+mj-lt"/>
                <a:cs typeface="Arial" pitchFamily="34" charset="0"/>
              </a:rPr>
              <a:t>curso</a:t>
            </a:r>
            <a:r>
              <a:rPr lang="en-GB" sz="2800" dirty="0">
                <a:latin typeface="+mj-lt"/>
                <a:cs typeface="Arial" pitchFamily="34" charset="0"/>
              </a:rPr>
              <a:t>, </a:t>
            </a:r>
            <a:r>
              <a:rPr lang="en-GB" sz="2800" dirty="0" err="1">
                <a:latin typeface="+mj-lt"/>
                <a:cs typeface="Arial" pitchFamily="34" charset="0"/>
              </a:rPr>
              <a:t>acepte</a:t>
            </a:r>
            <a:r>
              <a:rPr lang="en-GB" sz="2800" dirty="0">
                <a:latin typeface="+mj-lt"/>
                <a:cs typeface="Arial" pitchFamily="34" charset="0"/>
              </a:rPr>
              <a:t> </a:t>
            </a:r>
            <a:r>
              <a:rPr lang="en-GB" sz="2800" dirty="0" err="1">
                <a:latin typeface="+mj-lt"/>
                <a:cs typeface="Arial" pitchFamily="34" charset="0"/>
              </a:rPr>
              <a:t>esta</a:t>
            </a:r>
            <a:r>
              <a:rPr lang="en-GB" sz="2800" dirty="0">
                <a:latin typeface="+mj-lt"/>
                <a:cs typeface="Arial" pitchFamily="34" charset="0"/>
              </a:rPr>
              <a:t> </a:t>
            </a:r>
            <a:r>
              <a:rPr lang="en-GB" sz="2800" dirty="0" err="1">
                <a:latin typeface="+mj-lt"/>
                <a:cs typeface="Arial" pitchFamily="34" charset="0"/>
              </a:rPr>
              <a:t>invitación</a:t>
            </a:r>
            <a:r>
              <a:rPr lang="en-GB" sz="2800" dirty="0">
                <a:latin typeface="+mj-lt"/>
                <a:cs typeface="Arial" pitchFamily="34" charset="0"/>
              </a:rPr>
              <a:t>:</a:t>
            </a:r>
          </a:p>
          <a:p>
            <a:pPr lvl="2" algn="just">
              <a:lnSpc>
                <a:spcPct val="150000"/>
              </a:lnSpc>
            </a:pPr>
            <a:r>
              <a:rPr lang="en-GB" sz="2800" dirty="0">
                <a:latin typeface="+mj-lt"/>
                <a:cs typeface="Arial" pitchFamily="34" charset="0"/>
                <a:hlinkClick r:id="rId2"/>
              </a:rPr>
              <a:t>https://miro.com/welcomeonboard/g0MoY8CCvxweW2h54z27AMwhZgKiVHPQUxeBm9RgVb63t4M7paXJn4hctD6rw9qj</a:t>
            </a:r>
            <a:endParaRPr lang="en-GB" sz="28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73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E51F9F7-5877-4692-A0BA-8516B3EE4D5A}"/>
              </a:ext>
            </a:extLst>
          </p:cNvPr>
          <p:cNvSpPr/>
          <p:nvPr/>
        </p:nvSpPr>
        <p:spPr>
          <a:xfrm>
            <a:off x="2766980" y="3244334"/>
            <a:ext cx="665804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800" dirty="0">
                <a:hlinkClick r:id="rId2"/>
              </a:rPr>
              <a:t>https://miro.com/app/board/o9J_kr32Lg8=/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131084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Repl.it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35800" y="1276780"/>
            <a:ext cx="11061114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800" b="1" dirty="0">
                <a:latin typeface="+mj-lt"/>
                <a:cs typeface="Arial" pitchFamily="34" charset="0"/>
              </a:rPr>
              <a:t>2. Repl.it:</a:t>
            </a:r>
            <a:r>
              <a:rPr lang="es-ES" sz="2800" dirty="0">
                <a:latin typeface="+mj-lt"/>
                <a:cs typeface="Arial" pitchFamily="34" charset="0"/>
              </a:rPr>
              <a:t> Para escritura colaborativa de código</a:t>
            </a:r>
          </a:p>
          <a:p>
            <a:pPr marL="9144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Crear perfil con usuario de ESPOL</a:t>
            </a:r>
          </a:p>
        </p:txBody>
      </p:sp>
    </p:spTree>
    <p:extLst>
      <p:ext uri="{BB962C8B-B14F-4D97-AF65-F5344CB8AC3E}">
        <p14:creationId xmlns:p14="http://schemas.microsoft.com/office/powerpoint/2010/main" val="3406101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FA6910-465E-4889-AC34-C8A81F7C1296}"/>
              </a:ext>
            </a:extLst>
          </p:cNvPr>
          <p:cNvSpPr/>
          <p:nvPr/>
        </p:nvSpPr>
        <p:spPr>
          <a:xfrm>
            <a:off x="2544739" y="3244334"/>
            <a:ext cx="710252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800" dirty="0">
                <a:hlinkClick r:id="rId2"/>
              </a:rPr>
              <a:t>https://repl.it/@ggmendez/Example#Main.java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733548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Agenda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6A67D1-8233-F54E-ABDF-8B5AEDD91A25}"/>
              </a:ext>
            </a:extLst>
          </p:cNvPr>
          <p:cNvSpPr/>
          <p:nvPr/>
        </p:nvSpPr>
        <p:spPr>
          <a:xfrm>
            <a:off x="1140768" y="1472895"/>
            <a:ext cx="8208912" cy="381117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Conociéndonos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Herramientas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Política de evaluación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Código de conducta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Materiales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Sobre el curso</a:t>
            </a:r>
          </a:p>
        </p:txBody>
      </p:sp>
    </p:spTree>
    <p:extLst>
      <p:ext uri="{BB962C8B-B14F-4D97-AF65-F5344CB8AC3E}">
        <p14:creationId xmlns:p14="http://schemas.microsoft.com/office/powerpoint/2010/main" val="3672962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Sobre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Redes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Sociales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695BDEC-E7C4-CE4C-97AC-6920A57FF8D4}"/>
              </a:ext>
            </a:extLst>
          </p:cNvPr>
          <p:cNvSpPr/>
          <p:nvPr/>
        </p:nvSpPr>
        <p:spPr>
          <a:xfrm>
            <a:off x="2460581" y="2765132"/>
            <a:ext cx="7270837" cy="589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>
                <a:latin typeface="+mj-lt"/>
                <a:cs typeface="Arial" pitchFamily="34" charset="0"/>
              </a:rPr>
              <a:t>Las redes sociales </a:t>
            </a:r>
            <a:r>
              <a:rPr lang="es-ES" sz="2400" b="1" dirty="0">
                <a:latin typeface="+mj-lt"/>
                <a:cs typeface="Arial" pitchFamily="34" charset="0"/>
              </a:rPr>
              <a:t>NO</a:t>
            </a:r>
            <a:r>
              <a:rPr lang="es-ES" sz="2400" dirty="0">
                <a:latin typeface="+mj-lt"/>
                <a:cs typeface="Arial" pitchFamily="34" charset="0"/>
              </a:rPr>
              <a:t> son canales de comunicación oficial</a:t>
            </a:r>
          </a:p>
        </p:txBody>
      </p:sp>
      <p:sp>
        <p:nvSpPr>
          <p:cNvPr id="18" name="&quot;No&quot; Symbol 17">
            <a:extLst>
              <a:ext uri="{FF2B5EF4-FFF2-40B4-BE49-F238E27FC236}">
                <a16:creationId xmlns:a16="http://schemas.microsoft.com/office/drawing/2014/main" id="{518DCA71-8785-2543-83FE-D35C69D9B614}"/>
              </a:ext>
            </a:extLst>
          </p:cNvPr>
          <p:cNvSpPr/>
          <p:nvPr/>
        </p:nvSpPr>
        <p:spPr>
          <a:xfrm>
            <a:off x="4740575" y="2882506"/>
            <a:ext cx="470054" cy="470054"/>
          </a:xfrm>
          <a:prstGeom prst="noSmoking">
            <a:avLst>
              <a:gd name="adj" fmla="val 603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>
              <a:solidFill>
                <a:schemeClr val="tx1"/>
              </a:solidFill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D7E098D-D262-B640-9FE2-4665FF58595D}"/>
              </a:ext>
            </a:extLst>
          </p:cNvPr>
          <p:cNvGrpSpPr/>
          <p:nvPr/>
        </p:nvGrpSpPr>
        <p:grpSpPr>
          <a:xfrm>
            <a:off x="4650193" y="3850465"/>
            <a:ext cx="2891614" cy="1444937"/>
            <a:chOff x="5658731" y="5307411"/>
            <a:chExt cx="2891614" cy="1444937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CCC4B384-CD1B-8D49-8BF7-CAADC9DC892F}"/>
                </a:ext>
              </a:extLst>
            </p:cNvPr>
            <p:cNvGrpSpPr/>
            <p:nvPr/>
          </p:nvGrpSpPr>
          <p:grpSpPr>
            <a:xfrm>
              <a:off x="5658731" y="5375073"/>
              <a:ext cx="1268168" cy="1377275"/>
              <a:chOff x="5394255" y="5375073"/>
              <a:chExt cx="1268168" cy="1377275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0EC0080F-895D-9B4E-BB75-24306FDA5F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5465865" y="5375073"/>
                <a:ext cx="1124948" cy="1124948"/>
              </a:xfrm>
              <a:prstGeom prst="rect">
                <a:avLst/>
              </a:prstGeom>
            </p:spPr>
          </p:pic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489A110F-C538-074F-BEAA-6D20264EDCB6}"/>
                  </a:ext>
                </a:extLst>
              </p:cNvPr>
              <p:cNvSpPr/>
              <p:nvPr/>
            </p:nvSpPr>
            <p:spPr>
              <a:xfrm>
                <a:off x="5394255" y="6383016"/>
                <a:ext cx="1268168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ES" dirty="0">
                    <a:cs typeface="Arial" pitchFamily="34" charset="0"/>
                  </a:rPr>
                  <a:t>_</a:t>
                </a:r>
                <a:r>
                  <a:rPr lang="es-ES" dirty="0" err="1">
                    <a:cs typeface="Arial" pitchFamily="34" charset="0"/>
                  </a:rPr>
                  <a:t>ggmendez</a:t>
                </a:r>
                <a:endParaRPr lang="en-US" dirty="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E8A00EF-1129-FB49-9DE8-5592FB9CAE34}"/>
                </a:ext>
              </a:extLst>
            </p:cNvPr>
            <p:cNvGrpSpPr/>
            <p:nvPr/>
          </p:nvGrpSpPr>
          <p:grpSpPr>
            <a:xfrm>
              <a:off x="7290074" y="5307411"/>
              <a:ext cx="1260271" cy="1444937"/>
              <a:chOff x="6870974" y="5307411"/>
              <a:chExt cx="1260271" cy="1444937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680414CB-04A8-4D40-AD3B-005161E59E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70974" y="5307411"/>
                <a:ext cx="1260271" cy="1260271"/>
              </a:xfrm>
              <a:prstGeom prst="rect">
                <a:avLst/>
              </a:prstGeom>
            </p:spPr>
          </p:pic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AF5ACA3F-ED14-FF42-B6C6-BE707B3CEBFA}"/>
                  </a:ext>
                </a:extLst>
              </p:cNvPr>
              <p:cNvSpPr/>
              <p:nvPr/>
            </p:nvSpPr>
            <p:spPr>
              <a:xfrm>
                <a:off x="6924734" y="6383016"/>
                <a:ext cx="1152751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s-ES" dirty="0" err="1">
                    <a:cs typeface="Arial" pitchFamily="34" charset="0"/>
                  </a:rPr>
                  <a:t>ggmendez</a:t>
                </a: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4030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670666" y="3096602"/>
            <a:ext cx="6850722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3.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Política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Evaluac</a:t>
            </a:r>
            <a:r>
              <a:rPr lang="en-GB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ión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478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Evaluación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61259E-045E-DB40-A25F-4A806A6BCE91}"/>
              </a:ext>
            </a:extLst>
          </p:cNvPr>
          <p:cNvSpPr/>
          <p:nvPr/>
        </p:nvSpPr>
        <p:spPr>
          <a:xfrm>
            <a:off x="120900" y="1068182"/>
            <a:ext cx="433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b="1" dirty="0">
                <a:latin typeface="Century Gothic" pitchFamily="34" charset="0"/>
                <a:cs typeface="Arial" pitchFamily="34" charset="0"/>
              </a:rPr>
              <a:t>Primera y segunda evaluación:</a:t>
            </a:r>
            <a:endParaRPr lang="es-EC" sz="2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DBA121-0340-4C33-B5F9-1512A96043C4}"/>
              </a:ext>
            </a:extLst>
          </p:cNvPr>
          <p:cNvSpPr/>
          <p:nvPr/>
        </p:nvSpPr>
        <p:spPr>
          <a:xfrm>
            <a:off x="937578" y="2423587"/>
            <a:ext cx="17622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Teórico</a:t>
            </a:r>
          </a:p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70%</a:t>
            </a:r>
            <a:endParaRPr lang="es-EC" sz="2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4CFD56-28D6-40DD-9F47-96C698689291}"/>
              </a:ext>
            </a:extLst>
          </p:cNvPr>
          <p:cNvSpPr/>
          <p:nvPr/>
        </p:nvSpPr>
        <p:spPr>
          <a:xfrm>
            <a:off x="803389" y="4676723"/>
            <a:ext cx="17622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Práctico</a:t>
            </a:r>
          </a:p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30%</a:t>
            </a:r>
            <a:endParaRPr lang="es-EC" sz="2800" b="1" dirty="0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3E763A5E-44BE-47CF-BCE8-BC09C253CDC9}"/>
              </a:ext>
            </a:extLst>
          </p:cNvPr>
          <p:cNvSpPr/>
          <p:nvPr/>
        </p:nvSpPr>
        <p:spPr>
          <a:xfrm>
            <a:off x="2649646" y="1738883"/>
            <a:ext cx="277965" cy="2337684"/>
          </a:xfrm>
          <a:prstGeom prst="leftBrace">
            <a:avLst>
              <a:gd name="adj1" fmla="val 65524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1C0B3A2-3DEC-4FFA-B0BF-BEA4C5057426}"/>
              </a:ext>
            </a:extLst>
          </p:cNvPr>
          <p:cNvSpPr/>
          <p:nvPr/>
        </p:nvSpPr>
        <p:spPr>
          <a:xfrm>
            <a:off x="2823528" y="1920244"/>
            <a:ext cx="1885477" cy="8761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000"/>
              </a:lnSpc>
            </a:pPr>
            <a:r>
              <a:rPr lang="es-EC" sz="2200" dirty="0">
                <a:latin typeface="Century Gothic" pitchFamily="34" charset="0"/>
                <a:cs typeface="Arial" pitchFamily="34" charset="0"/>
              </a:rPr>
              <a:t>Contacto con Docente</a:t>
            </a:r>
            <a:endParaRPr lang="es-EC" sz="22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B4BBAC-4C76-4852-A2CA-6939DED06B06}"/>
              </a:ext>
            </a:extLst>
          </p:cNvPr>
          <p:cNvSpPr/>
          <p:nvPr/>
        </p:nvSpPr>
        <p:spPr>
          <a:xfrm>
            <a:off x="2649646" y="3304526"/>
            <a:ext cx="2240800" cy="619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000"/>
              </a:lnSpc>
            </a:pPr>
            <a:r>
              <a:rPr lang="es-EC" sz="2200" dirty="0">
                <a:latin typeface="Century Gothic" pitchFamily="34" charset="0"/>
                <a:cs typeface="Arial" pitchFamily="34" charset="0"/>
              </a:rPr>
              <a:t>Trabajo</a:t>
            </a:r>
          </a:p>
          <a:p>
            <a:pPr algn="ctr">
              <a:lnSpc>
                <a:spcPts val="2000"/>
              </a:lnSpc>
            </a:pPr>
            <a:r>
              <a:rPr lang="es-EC" sz="2200" dirty="0">
                <a:latin typeface="Century Gothic" pitchFamily="34" charset="0"/>
                <a:cs typeface="Arial" pitchFamily="34" charset="0"/>
              </a:rPr>
              <a:t>Autónomo</a:t>
            </a:r>
            <a:endParaRPr lang="es-EC" sz="22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06AB11-04AC-40A5-BD6F-E698358A6D26}"/>
              </a:ext>
            </a:extLst>
          </p:cNvPr>
          <p:cNvSpPr/>
          <p:nvPr/>
        </p:nvSpPr>
        <p:spPr>
          <a:xfrm>
            <a:off x="3077333" y="4953722"/>
            <a:ext cx="5160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Prácticas en clase* (100% = 30 puntos)</a:t>
            </a:r>
            <a:endParaRPr lang="es-EC" sz="20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D4AF84A-FA99-4437-AE37-1F93B517062C}"/>
              </a:ext>
            </a:extLst>
          </p:cNvPr>
          <p:cNvSpPr/>
          <p:nvPr/>
        </p:nvSpPr>
        <p:spPr>
          <a:xfrm>
            <a:off x="2565661" y="4953722"/>
            <a:ext cx="361950" cy="400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4AF16A18-ACEE-4761-8BCD-02E0D74F9871}"/>
              </a:ext>
            </a:extLst>
          </p:cNvPr>
          <p:cNvSpPr/>
          <p:nvPr/>
        </p:nvSpPr>
        <p:spPr>
          <a:xfrm>
            <a:off x="4618003" y="2023477"/>
            <a:ext cx="361950" cy="400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59128FF-6EC7-4964-BA23-59FFDE775A6C}"/>
              </a:ext>
            </a:extLst>
          </p:cNvPr>
          <p:cNvSpPr/>
          <p:nvPr/>
        </p:nvSpPr>
        <p:spPr>
          <a:xfrm>
            <a:off x="5091524" y="2023477"/>
            <a:ext cx="44469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Examen escrito (50% = 35 puntos)</a:t>
            </a:r>
            <a:endParaRPr lang="es-EC" sz="2000" dirty="0"/>
          </a:p>
        </p:txBody>
      </p:sp>
      <p:sp>
        <p:nvSpPr>
          <p:cNvPr id="21" name="Left Brace 20">
            <a:extLst>
              <a:ext uri="{FF2B5EF4-FFF2-40B4-BE49-F238E27FC236}">
                <a16:creationId xmlns:a16="http://schemas.microsoft.com/office/drawing/2014/main" id="{228F4FDD-E562-4357-89A7-74F7DC3BA852}"/>
              </a:ext>
            </a:extLst>
          </p:cNvPr>
          <p:cNvSpPr/>
          <p:nvPr/>
        </p:nvSpPr>
        <p:spPr>
          <a:xfrm>
            <a:off x="4659996" y="2884170"/>
            <a:ext cx="277965" cy="1416518"/>
          </a:xfrm>
          <a:prstGeom prst="leftBrace">
            <a:avLst>
              <a:gd name="adj1" fmla="val 65524"/>
              <a:gd name="adj2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F35A27-393B-4D0D-8B72-74494F2BC26D}"/>
              </a:ext>
            </a:extLst>
          </p:cNvPr>
          <p:cNvSpPr/>
          <p:nvPr/>
        </p:nvSpPr>
        <p:spPr>
          <a:xfrm>
            <a:off x="4813561" y="2915339"/>
            <a:ext cx="531525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Tareas individuales </a:t>
            </a:r>
            <a:r>
              <a:rPr lang="en-GB" sz="2000" dirty="0">
                <a:latin typeface="Century Gothic" pitchFamily="34" charset="0"/>
                <a:cs typeface="Arial" pitchFamily="34" charset="0"/>
              </a:rPr>
              <a:t>(10% = 7 puntos)</a:t>
            </a:r>
            <a:endParaRPr lang="es-EC" sz="20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AC958B0-4E24-40D4-9A82-9394C59702E3}"/>
              </a:ext>
            </a:extLst>
          </p:cNvPr>
          <p:cNvSpPr/>
          <p:nvPr/>
        </p:nvSpPr>
        <p:spPr>
          <a:xfrm>
            <a:off x="4813560" y="3407959"/>
            <a:ext cx="546882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 err="1">
                <a:latin typeface="Century Gothic" pitchFamily="34" charset="0"/>
                <a:cs typeface="Arial" pitchFamily="34" charset="0"/>
              </a:rPr>
              <a:t>Quizzes</a:t>
            </a:r>
            <a:r>
              <a:rPr lang="es-EC" sz="2000" dirty="0">
                <a:latin typeface="Century Gothic" pitchFamily="34" charset="0"/>
                <a:cs typeface="Arial" pitchFamily="34" charset="0"/>
              </a:rPr>
              <a:t> en </a:t>
            </a:r>
            <a:r>
              <a:rPr lang="es-EC" sz="2000" dirty="0" err="1">
                <a:latin typeface="Century Gothic" pitchFamily="34" charset="0"/>
                <a:cs typeface="Arial" pitchFamily="34" charset="0"/>
              </a:rPr>
              <a:t>SidbWeb</a:t>
            </a:r>
            <a:r>
              <a:rPr lang="es-EC" sz="2000" dirty="0">
                <a:latin typeface="Century Gothic" pitchFamily="34" charset="0"/>
                <a:cs typeface="Arial" pitchFamily="34" charset="0"/>
              </a:rPr>
              <a:t> </a:t>
            </a:r>
            <a:r>
              <a:rPr lang="en-GB" sz="2000" dirty="0">
                <a:latin typeface="Century Gothic" pitchFamily="34" charset="0"/>
                <a:cs typeface="Arial" pitchFamily="34" charset="0"/>
              </a:rPr>
              <a:t>(10% = 7 puntos)</a:t>
            </a:r>
            <a:endParaRPr lang="es-EC" sz="20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C75654-6B5B-4B69-A784-BC33AC09D366}"/>
              </a:ext>
            </a:extLst>
          </p:cNvPr>
          <p:cNvSpPr/>
          <p:nvPr/>
        </p:nvSpPr>
        <p:spPr>
          <a:xfrm>
            <a:off x="4813561" y="3900578"/>
            <a:ext cx="500288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Proyecto en grupo </a:t>
            </a:r>
            <a:r>
              <a:rPr lang="en-GB" sz="2000" dirty="0">
                <a:latin typeface="Century Gothic" pitchFamily="34" charset="0"/>
                <a:cs typeface="Arial" pitchFamily="34" charset="0"/>
              </a:rPr>
              <a:t>(30% = 21 puntos)</a:t>
            </a:r>
            <a:endParaRPr lang="es-EC" sz="20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C9C3439-3F38-4D00-958A-F6551A1DA0B7}"/>
              </a:ext>
            </a:extLst>
          </p:cNvPr>
          <p:cNvSpPr/>
          <p:nvPr/>
        </p:nvSpPr>
        <p:spPr>
          <a:xfrm>
            <a:off x="497227" y="6283864"/>
            <a:ext cx="5160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* Asíncronas cuando sea necesario</a:t>
            </a:r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877456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3" grpId="0"/>
      <p:bldP spid="17" grpId="0"/>
      <p:bldP spid="18" grpId="0"/>
      <p:bldP spid="20" grpId="0"/>
      <p:bldP spid="22" grpId="0"/>
      <p:bldP spid="23" grpId="0"/>
      <p:bldP spid="25" grpId="0"/>
      <p:bldP spid="2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Evaluación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61259E-045E-DB40-A25F-4A806A6BCE91}"/>
              </a:ext>
            </a:extLst>
          </p:cNvPr>
          <p:cNvSpPr/>
          <p:nvPr/>
        </p:nvSpPr>
        <p:spPr>
          <a:xfrm>
            <a:off x="120900" y="1068182"/>
            <a:ext cx="43368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b="1" dirty="0">
                <a:latin typeface="Century Gothic" pitchFamily="34" charset="0"/>
                <a:cs typeface="Arial" pitchFamily="34" charset="0"/>
              </a:rPr>
              <a:t>Tercera evaluación:</a:t>
            </a:r>
            <a:endParaRPr lang="es-EC" sz="2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DBA121-0340-4C33-B5F9-1512A96043C4}"/>
              </a:ext>
            </a:extLst>
          </p:cNvPr>
          <p:cNvSpPr/>
          <p:nvPr/>
        </p:nvSpPr>
        <p:spPr>
          <a:xfrm>
            <a:off x="937578" y="2423587"/>
            <a:ext cx="17622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Teórico</a:t>
            </a:r>
          </a:p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70%</a:t>
            </a:r>
            <a:endParaRPr lang="es-EC" sz="2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4CFD56-28D6-40DD-9F47-96C698689291}"/>
              </a:ext>
            </a:extLst>
          </p:cNvPr>
          <p:cNvSpPr/>
          <p:nvPr/>
        </p:nvSpPr>
        <p:spPr>
          <a:xfrm>
            <a:off x="803389" y="4676723"/>
            <a:ext cx="17622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Práctico</a:t>
            </a:r>
          </a:p>
          <a:p>
            <a:pPr algn="ctr"/>
            <a:r>
              <a:rPr lang="es-EC" sz="2800" b="1" dirty="0">
                <a:latin typeface="Century Gothic" pitchFamily="34" charset="0"/>
                <a:cs typeface="Arial" pitchFamily="34" charset="0"/>
              </a:rPr>
              <a:t>30%</a:t>
            </a:r>
            <a:endParaRPr lang="es-EC" sz="2800" b="1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06AB11-04AC-40A5-BD6F-E698358A6D26}"/>
              </a:ext>
            </a:extLst>
          </p:cNvPr>
          <p:cNvSpPr/>
          <p:nvPr/>
        </p:nvSpPr>
        <p:spPr>
          <a:xfrm>
            <a:off x="3077333" y="4953722"/>
            <a:ext cx="5160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Logrado a lo largo del curso</a:t>
            </a:r>
            <a:endParaRPr lang="es-EC" sz="2000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D4AF84A-FA99-4437-AE37-1F93B517062C}"/>
              </a:ext>
            </a:extLst>
          </p:cNvPr>
          <p:cNvSpPr/>
          <p:nvPr/>
        </p:nvSpPr>
        <p:spPr>
          <a:xfrm>
            <a:off x="2565661" y="4953722"/>
            <a:ext cx="361950" cy="400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8120B35-F296-4C16-B35E-7CE35471E20B}"/>
              </a:ext>
            </a:extLst>
          </p:cNvPr>
          <p:cNvSpPr/>
          <p:nvPr/>
        </p:nvSpPr>
        <p:spPr>
          <a:xfrm>
            <a:off x="3077333" y="2733953"/>
            <a:ext cx="5160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2000" dirty="0">
                <a:latin typeface="Century Gothic" pitchFamily="34" charset="0"/>
                <a:cs typeface="Arial" pitchFamily="34" charset="0"/>
              </a:rPr>
              <a:t>Examen escrito</a:t>
            </a:r>
            <a:endParaRPr lang="es-EC" sz="2000" dirty="0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34B138C2-A534-4F9D-8630-EDAF576B69AE}"/>
              </a:ext>
            </a:extLst>
          </p:cNvPr>
          <p:cNvSpPr/>
          <p:nvPr/>
        </p:nvSpPr>
        <p:spPr>
          <a:xfrm>
            <a:off x="2565661" y="2733953"/>
            <a:ext cx="361950" cy="40011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318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1" grpId="0"/>
      <p:bldP spid="18" grpId="0"/>
      <p:bldP spid="2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Prácticas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314145"/>
            <a:ext cx="11620500" cy="5103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Tres prácticas por parcial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Ejercicios que se pueden resolver dentro de la clase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El profesor asiste a los estudiantes a lo largo de la práctica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Idealmente, usar Repl.it</a:t>
            </a:r>
          </a:p>
          <a:p>
            <a:pPr>
              <a:lnSpc>
                <a:spcPct val="150000"/>
              </a:lnSpc>
            </a:pPr>
            <a:endParaRPr lang="es-ES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Publicadas y recibidas a través de SidWeb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Entrega hacia el final de la clase*</a:t>
            </a:r>
          </a:p>
          <a:p>
            <a:pPr>
              <a:lnSpc>
                <a:spcPct val="150000"/>
              </a:lnSpc>
            </a:pPr>
            <a:r>
              <a:rPr lang="es-MX" sz="2800" dirty="0">
                <a:latin typeface="+mj-lt"/>
                <a:cs typeface="Arial" pitchFamily="34" charset="0"/>
              </a:rPr>
              <a:t>Siempre individuales</a:t>
            </a:r>
            <a:endParaRPr lang="es-ES" sz="28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6625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Tareas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022045"/>
            <a:ext cx="11620500" cy="5750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Publicadas y recibidas a través de SidWeb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Entrega hasta una semana después de enviadas*</a:t>
            </a:r>
          </a:p>
          <a:p>
            <a:pPr>
              <a:lnSpc>
                <a:spcPct val="150000"/>
              </a:lnSpc>
            </a:pPr>
            <a:endParaRPr lang="es-ES" sz="2800" b="1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800" b="1" dirty="0">
                <a:cs typeface="Arial" pitchFamily="34" charset="0"/>
              </a:rPr>
              <a:t>NO</a:t>
            </a:r>
            <a:r>
              <a:rPr lang="es-ES" sz="2800" dirty="0">
                <a:latin typeface="+mj-lt"/>
                <a:cs typeface="Arial" pitchFamily="34" charset="0"/>
              </a:rPr>
              <a:t> se calificarán las tareas que:</a:t>
            </a:r>
          </a:p>
          <a:p>
            <a:pPr lvl="1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No compilen</a:t>
            </a:r>
          </a:p>
          <a:p>
            <a:pPr lvl="1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Se envíen por email</a:t>
            </a:r>
          </a:p>
          <a:p>
            <a:pPr lvl="1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Sean entregadas tarde</a:t>
            </a:r>
          </a:p>
          <a:p>
            <a:pPr lvl="1">
              <a:lnSpc>
                <a:spcPct val="150000"/>
              </a:lnSpc>
            </a:pPr>
            <a:endParaRPr lang="es-ES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MX" sz="2800" dirty="0">
                <a:latin typeface="+mj-lt"/>
                <a:cs typeface="Arial" pitchFamily="34" charset="0"/>
              </a:rPr>
              <a:t>Siempre individuales</a:t>
            </a:r>
            <a:endParaRPr lang="es-ES" sz="28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291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Quizzes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066495"/>
            <a:ext cx="11620500" cy="41072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000" dirty="0">
                <a:latin typeface="+mj-lt"/>
                <a:cs typeface="Arial" pitchFamily="34" charset="0"/>
              </a:rPr>
              <a:t>Realizados mediante SidWeb</a:t>
            </a:r>
          </a:p>
          <a:p>
            <a:pPr>
              <a:lnSpc>
                <a:spcPct val="150000"/>
              </a:lnSpc>
            </a:pPr>
            <a:endParaRPr lang="es-ES" sz="20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000" dirty="0">
                <a:latin typeface="+mj-lt"/>
                <a:cs typeface="Arial" pitchFamily="34" charset="0"/>
              </a:rPr>
              <a:t>Pueden ocurrir sin anticipación en cualquier punto de la sesión de clases*</a:t>
            </a:r>
          </a:p>
          <a:p>
            <a:pPr>
              <a:lnSpc>
                <a:spcPct val="150000"/>
              </a:lnSpc>
            </a:pPr>
            <a:endParaRPr lang="es-ES" sz="20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000" dirty="0">
                <a:latin typeface="+mj-lt"/>
                <a:cs typeface="Arial" pitchFamily="34" charset="0"/>
              </a:rPr>
              <a:t>Cada estudiante tendrá un quiz distinto diseñado por el sistema a partir de un banco de preguntas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20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000" dirty="0">
                <a:latin typeface="+mj-lt"/>
                <a:cs typeface="Arial" pitchFamily="34" charset="0"/>
              </a:rPr>
              <a:t>Durarán unos 10 minutos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20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000" dirty="0">
                <a:latin typeface="+mj-lt"/>
                <a:cs typeface="Arial" pitchFamily="34" charset="0"/>
              </a:rPr>
              <a:t>*En casos excepcionales, pueden ser dados fuera de la clase</a:t>
            </a:r>
          </a:p>
        </p:txBody>
      </p:sp>
    </p:spTree>
    <p:extLst>
      <p:ext uri="{BB962C8B-B14F-4D97-AF65-F5344CB8AC3E}">
        <p14:creationId xmlns:p14="http://schemas.microsoft.com/office/powerpoint/2010/main" val="220009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Proyecto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066495"/>
            <a:ext cx="11861800" cy="51038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En grupos de 3 estudiantes. En Java, con interface gráfica (JFX)</a:t>
            </a:r>
          </a:p>
          <a:p>
            <a:pPr>
              <a:lnSpc>
                <a:spcPct val="150000"/>
              </a:lnSpc>
            </a:pPr>
            <a:r>
              <a:rPr lang="es-MX" sz="2800" dirty="0">
                <a:latin typeface="+mj-lt"/>
                <a:cs typeface="Arial" pitchFamily="34" charset="0"/>
              </a:rPr>
              <a:t>Debe implementar un conjunto de requerimientos mínimos para ser calificado.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Debe utilizar los conceptos revisados en el parcial correspondiente. El incumplimiento de esta norma otorga una calificación automática de </a:t>
            </a:r>
            <a:r>
              <a:rPr lang="es-ES" sz="2800" b="1" dirty="0">
                <a:latin typeface="+mj-lt"/>
                <a:cs typeface="Arial" pitchFamily="34" charset="0"/>
              </a:rPr>
              <a:t>CERO</a:t>
            </a:r>
            <a:r>
              <a:rPr lang="es-ES" sz="2800" dirty="0">
                <a:latin typeface="+mj-lt"/>
                <a:cs typeface="Arial" pitchFamily="34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Debe incluir un reporte y un video explicativo (formato entregado por el profesor)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El código entregado debe ser evaluado con </a:t>
            </a:r>
            <a:r>
              <a:rPr lang="es-ES" sz="2800" dirty="0" err="1">
                <a:latin typeface="+mj-lt"/>
                <a:cs typeface="Arial" pitchFamily="34" charset="0"/>
              </a:rPr>
              <a:t>SonarQUBE</a:t>
            </a:r>
            <a:r>
              <a:rPr lang="es-ES" sz="2800" dirty="0">
                <a:latin typeface="+mj-lt"/>
                <a:cs typeface="Arial" pitchFamily="34" charset="0"/>
              </a:rPr>
              <a:t>. Evidencia de esto ser solicitará en el reporte.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Los ayudantes les enseñará a usar </a:t>
            </a:r>
            <a:r>
              <a:rPr lang="es-ES" sz="2800" dirty="0" err="1">
                <a:latin typeface="+mj-lt"/>
                <a:cs typeface="Arial" pitchFamily="34" charset="0"/>
              </a:rPr>
              <a:t>SonarQUBE</a:t>
            </a:r>
            <a:r>
              <a:rPr lang="es-ES" sz="2800" dirty="0">
                <a:latin typeface="+mj-lt"/>
                <a:cs typeface="Arial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348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Proyecto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066495"/>
            <a:ext cx="11620500" cy="5750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Un resumen de las reuniones de trabajo (de máximo 5 minutos) debe ser grabado y entregado con el proyecto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El código debe residir en un repositorio de </a:t>
            </a:r>
            <a:r>
              <a:rPr lang="es-ES" sz="2800" dirty="0" err="1">
                <a:latin typeface="+mj-lt"/>
                <a:cs typeface="Arial" pitchFamily="34" charset="0"/>
              </a:rPr>
              <a:t>Github</a:t>
            </a:r>
            <a:endParaRPr lang="es-ES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La nota del código entregado se califica en base a una rúbrica y es la misma para cada integrante del grupo.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Esta nota </a:t>
            </a:r>
            <a:r>
              <a:rPr lang="es-ES" sz="2800" b="1" u="sng" dirty="0">
                <a:latin typeface="+mj-lt"/>
                <a:cs typeface="Arial" pitchFamily="34" charset="0"/>
              </a:rPr>
              <a:t>se multiplica por un factor</a:t>
            </a:r>
            <a:r>
              <a:rPr lang="es-ES" sz="2800" dirty="0">
                <a:latin typeface="+mj-lt"/>
                <a:cs typeface="Arial" pitchFamily="34" charset="0"/>
              </a:rPr>
              <a:t> en el rango [0 y 1]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El factor de arriba se calcula mediante: coevaluación (entregada por cada estudiante), actividad en el repositorio, reuniones de Zoom.</a:t>
            </a:r>
          </a:p>
          <a:p>
            <a:pPr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No hay proyecto en la tercera evaluación.</a:t>
            </a:r>
          </a:p>
        </p:txBody>
      </p:sp>
    </p:spTree>
    <p:extLst>
      <p:ext uri="{BB962C8B-B14F-4D97-AF65-F5344CB8AC3E}">
        <p14:creationId xmlns:p14="http://schemas.microsoft.com/office/powerpoint/2010/main" val="3275123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Examen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066495"/>
            <a:ext cx="11620500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sz="2800" dirty="0">
                <a:latin typeface="+mj-lt"/>
                <a:cs typeface="Arial" pitchFamily="34" charset="0"/>
              </a:rPr>
              <a:t>Obligatoria captura de audio y video mientras dura el examen</a:t>
            </a:r>
          </a:p>
        </p:txBody>
      </p:sp>
      <p:pic>
        <p:nvPicPr>
          <p:cNvPr id="3076" name="Picture 4" descr="In praise of the open-book exam | Learning at a Distance">
            <a:extLst>
              <a:ext uri="{FF2B5EF4-FFF2-40B4-BE49-F238E27FC236}">
                <a16:creationId xmlns:a16="http://schemas.microsoft.com/office/drawing/2014/main" id="{DBE44E95-E931-4265-BDBE-0F911D14B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353" y="2092213"/>
            <a:ext cx="5686119" cy="3802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Scientifically, The Best Ways To Prepare For Final Exams | Big ...">
            <a:extLst>
              <a:ext uri="{FF2B5EF4-FFF2-40B4-BE49-F238E27FC236}">
                <a16:creationId xmlns:a16="http://schemas.microsoft.com/office/drawing/2014/main" id="{4CB5CF30-CF9B-4CCD-9FA4-B57BC92E8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690" y="2092212"/>
            <a:ext cx="5644958" cy="3802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271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827035" y="3096602"/>
            <a:ext cx="6537945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1. ¿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Quiénes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están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aquí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?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178387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Fechas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Importantes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285750" y="1788340"/>
            <a:ext cx="11620500" cy="40691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3600" b="1" dirty="0">
                <a:latin typeface="+mj-lt"/>
                <a:cs typeface="Arial" pitchFamily="34" charset="0"/>
              </a:rPr>
              <a:t>Examen Parcial:</a:t>
            </a:r>
            <a:r>
              <a:rPr lang="es-ES" sz="3600" dirty="0">
                <a:latin typeface="+mj-lt"/>
                <a:cs typeface="Arial" pitchFamily="34" charset="0"/>
              </a:rPr>
              <a:t> Julio 16 de 2020</a:t>
            </a:r>
          </a:p>
          <a:p>
            <a:pPr>
              <a:lnSpc>
                <a:spcPct val="150000"/>
              </a:lnSpc>
            </a:pPr>
            <a:endParaRPr lang="es-ES" sz="3600" b="1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600" b="1" dirty="0">
                <a:latin typeface="+mj-lt"/>
                <a:cs typeface="Arial" pitchFamily="34" charset="0"/>
              </a:rPr>
              <a:t>Proyecto Parcial</a:t>
            </a:r>
            <a:r>
              <a:rPr lang="es-ES" sz="3600" dirty="0">
                <a:latin typeface="+mj-lt"/>
                <a:cs typeface="Arial" pitchFamily="34" charset="0"/>
              </a:rPr>
              <a:t>: Julio 26 de 2020 (después de exámenes)</a:t>
            </a:r>
          </a:p>
          <a:p>
            <a:pPr>
              <a:lnSpc>
                <a:spcPct val="150000"/>
              </a:lnSpc>
            </a:pPr>
            <a:endParaRPr lang="es-ES" sz="36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S" sz="3600" b="1" dirty="0">
                <a:latin typeface="+mj-lt"/>
                <a:cs typeface="Arial" pitchFamily="34" charset="0"/>
              </a:rPr>
              <a:t>Proyecto Final</a:t>
            </a:r>
            <a:r>
              <a:rPr lang="es-ES" sz="3600" dirty="0">
                <a:latin typeface="+mj-lt"/>
                <a:cs typeface="Arial" pitchFamily="34" charset="0"/>
              </a:rPr>
              <a:t>: Septiembre 14 de 2020 (</a:t>
            </a:r>
            <a:r>
              <a:rPr lang="es-ES" sz="3600" b="1" dirty="0">
                <a:latin typeface="+mj-lt"/>
                <a:cs typeface="Arial" pitchFamily="34" charset="0"/>
              </a:rPr>
              <a:t>antes</a:t>
            </a:r>
            <a:r>
              <a:rPr lang="es-ES" sz="3600" dirty="0">
                <a:latin typeface="+mj-lt"/>
                <a:cs typeface="Arial" pitchFamily="34" charset="0"/>
              </a:rPr>
              <a:t> de exámenes)</a:t>
            </a:r>
          </a:p>
        </p:txBody>
      </p:sp>
    </p:spTree>
    <p:extLst>
      <p:ext uri="{BB962C8B-B14F-4D97-AF65-F5344CB8AC3E}">
        <p14:creationId xmlns:p14="http://schemas.microsoft.com/office/powerpoint/2010/main" val="106297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836482" y="3096602"/>
            <a:ext cx="6519092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4. Código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Conducta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0342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Recomendaciones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Generales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F28C94-194B-D945-ACBC-8B1286025931}"/>
              </a:ext>
            </a:extLst>
          </p:cNvPr>
          <p:cNvSpPr/>
          <p:nvPr/>
        </p:nvSpPr>
        <p:spPr>
          <a:xfrm>
            <a:off x="323528" y="1158786"/>
            <a:ext cx="11589071" cy="4928722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400" dirty="0">
                <a:latin typeface="+mj-lt"/>
                <a:cs typeface="Arial" pitchFamily="34" charset="0"/>
              </a:rPr>
              <a:t>En este curso </a:t>
            </a:r>
            <a:r>
              <a:rPr lang="es-EC" sz="2400" b="1" dirty="0">
                <a:latin typeface="+mj-lt"/>
                <a:cs typeface="Arial" pitchFamily="34" charset="0"/>
              </a:rPr>
              <a:t>se exige</a:t>
            </a:r>
            <a:r>
              <a:rPr lang="es-EC" sz="2400" dirty="0">
                <a:latin typeface="+mj-lt"/>
                <a:cs typeface="Arial" pitchFamily="34" charset="0"/>
              </a:rPr>
              <a:t> un especial cuidado en cuanto a la forma de comportarse en los siguientes escenarios:</a:t>
            </a:r>
          </a:p>
          <a:p>
            <a:pPr>
              <a:lnSpc>
                <a:spcPct val="150000"/>
              </a:lnSpc>
            </a:pPr>
            <a:endParaRPr lang="es-EC" sz="2400" dirty="0">
              <a:latin typeface="+mj-lt"/>
              <a:cs typeface="Arial" pitchFamily="34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C" sz="2400" dirty="0">
                <a:latin typeface="+mj-lt"/>
                <a:cs typeface="Arial" pitchFamily="34" charset="0"/>
              </a:rPr>
              <a:t>Durante la clase (respeto, colaboración, participación)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C" sz="2400" dirty="0">
                <a:latin typeface="+mj-lt"/>
                <a:cs typeface="Arial" pitchFamily="34" charset="0"/>
              </a:rPr>
              <a:t>En SidWeb y Zoom (comentarios, interacción con compañeros)</a:t>
            </a: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s-EC" sz="2400" dirty="0">
                <a:latin typeface="+mj-lt"/>
                <a:cs typeface="Arial" pitchFamily="34" charset="0"/>
              </a:rPr>
              <a:t>En la presentación de trabajos (plagio/copia </a:t>
            </a:r>
            <a:r>
              <a:rPr lang="es-EC" sz="2400" b="1" dirty="0">
                <a:cs typeface="Arial" pitchFamily="34" charset="0"/>
              </a:rPr>
              <a:t>enérgicamente</a:t>
            </a:r>
            <a:r>
              <a:rPr lang="es-EC" sz="2400" dirty="0">
                <a:latin typeface="+mj-lt"/>
                <a:cs typeface="Arial" pitchFamily="34" charset="0"/>
              </a:rPr>
              <a:t> castigados)</a:t>
            </a:r>
          </a:p>
          <a:p>
            <a:pPr>
              <a:lnSpc>
                <a:spcPct val="150000"/>
              </a:lnSpc>
            </a:pPr>
            <a:endParaRPr lang="es-EC" sz="24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400" dirty="0">
                <a:latin typeface="+mj-lt"/>
                <a:cs typeface="Arial" pitchFamily="34" charset="0"/>
              </a:rPr>
              <a:t>Nuestra guía en este sentido será el Código de Ética de la ESPOL</a:t>
            </a:r>
          </a:p>
          <a:p>
            <a:pPr algn="ctr">
              <a:lnSpc>
                <a:spcPct val="150000"/>
              </a:lnSpc>
            </a:pPr>
            <a:r>
              <a:rPr lang="en-GB" sz="2400" dirty="0">
                <a:latin typeface="+mj-lt"/>
                <a:hlinkClick r:id="rId2"/>
              </a:rPr>
              <a:t>http://www.espol.edu.ec/sites/default/files/visor_pdf/codigo-etica.pdf</a:t>
            </a:r>
            <a:endParaRPr lang="es-EC" sz="24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97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821610-2F39-5344-89B6-1E9FB461E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201" y="-63500"/>
            <a:ext cx="7411598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E94F911-D552-2041-BE86-04A569EE1875}"/>
              </a:ext>
            </a:extLst>
          </p:cNvPr>
          <p:cNvSpPr/>
          <p:nvPr/>
        </p:nvSpPr>
        <p:spPr>
          <a:xfrm>
            <a:off x="2959100" y="6083300"/>
            <a:ext cx="6921500" cy="72390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444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Deshonestidad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Académica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F28C94-194B-D945-ACBC-8B1286025931}"/>
              </a:ext>
            </a:extLst>
          </p:cNvPr>
          <p:cNvSpPr/>
          <p:nvPr/>
        </p:nvSpPr>
        <p:spPr>
          <a:xfrm>
            <a:off x="323528" y="1145768"/>
            <a:ext cx="11589071" cy="548271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>
                <a:latin typeface="+mj-lt"/>
              </a:rPr>
              <a:t>Todo estudiante que cometa en cualquier evaluación actos de deshonestidad académica premeditada recibirá como sanción, la primera vez, por lo menos </a:t>
            </a:r>
            <a:r>
              <a:rPr lang="es-ES" sz="2400" b="1" dirty="0">
                <a:latin typeface="+mj-lt"/>
              </a:rPr>
              <a:t>la automática reprobación de la materia correspondiente</a:t>
            </a:r>
            <a:r>
              <a:rPr lang="es-ES" sz="2400" dirty="0">
                <a:latin typeface="+mj-lt"/>
              </a:rPr>
              <a:t>.  En caso de reincidir en los mismos actos, </a:t>
            </a:r>
            <a:r>
              <a:rPr lang="es-ES" sz="2400" b="1" dirty="0">
                <a:solidFill>
                  <a:srgbClr val="C00000"/>
                </a:solidFill>
              </a:rPr>
              <a:t>se le anulará la matrícula en forma definitiva en la Institución</a:t>
            </a:r>
            <a:r>
              <a:rPr lang="es-ES" sz="2400" dirty="0">
                <a:latin typeface="+mj-lt"/>
              </a:rPr>
              <a:t>. </a:t>
            </a:r>
          </a:p>
          <a:p>
            <a:pPr algn="just">
              <a:lnSpc>
                <a:spcPct val="150000"/>
              </a:lnSpc>
            </a:pPr>
            <a:endParaRPr lang="es-ES" sz="2400" dirty="0">
              <a:latin typeface="+mj-lt"/>
            </a:endParaRPr>
          </a:p>
          <a:p>
            <a:pPr algn="just">
              <a:lnSpc>
                <a:spcPct val="150000"/>
              </a:lnSpc>
            </a:pPr>
            <a:r>
              <a:rPr lang="es-ES" sz="2400" dirty="0">
                <a:latin typeface="+mj-lt"/>
              </a:rPr>
              <a:t>En caso de estudiantes que incurran en actitudes deshonestas circunstanciales durante un examen o aporte el profesor impedirá la continuación del examen o aporte a dicho estudiante, el que deberá abandonar la sala correspondiéndole como sanción, por lo menos, la calificación de CERO en el examen.</a:t>
            </a:r>
            <a:endParaRPr lang="en-GB" sz="2400" dirty="0">
              <a:latin typeface="+mj-lt"/>
            </a:endParaRPr>
          </a:p>
          <a:p>
            <a:pPr algn="ctr">
              <a:lnSpc>
                <a:spcPct val="150000"/>
              </a:lnSpc>
            </a:pPr>
            <a:r>
              <a:rPr lang="es-ES" sz="2400" b="1" dirty="0">
                <a:latin typeface="+mj-lt"/>
                <a:hlinkClick r:id="rId2"/>
              </a:rPr>
              <a:t>http://www.espol.edu.ec/espol/main.jsp?urlpage=disciplinaestudiantes.jsp</a:t>
            </a:r>
            <a:endParaRPr lang="en-GB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1623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F22F5DC-9B62-4631-9E15-68C141FFD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6217" y="0"/>
            <a:ext cx="63395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947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4287403" y="3096602"/>
            <a:ext cx="3617272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5.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Materiales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5981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Textos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408236" y="1146324"/>
            <a:ext cx="11339264" cy="6352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200000"/>
              </a:lnSpc>
            </a:pPr>
            <a:r>
              <a:rPr lang="es-EC" sz="2400" dirty="0">
                <a:latin typeface="+mj-lt"/>
                <a:cs typeface="Arial" pitchFamily="34" charset="0"/>
              </a:rPr>
              <a:t>El curso es auto-contenido, no hay un texto guía oficial.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B72F97-47E8-4B43-A168-3083A871CB8C}"/>
              </a:ext>
            </a:extLst>
          </p:cNvPr>
          <p:cNvSpPr/>
          <p:nvPr/>
        </p:nvSpPr>
        <p:spPr>
          <a:xfrm>
            <a:off x="408236" y="2039197"/>
            <a:ext cx="11339264" cy="41996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sz="2000" b="1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Bibliograf</a:t>
            </a:r>
            <a:r>
              <a:rPr lang="en-US" sz="2000" b="1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í</a:t>
            </a:r>
            <a:r>
              <a:rPr lang="en-US" sz="2000" b="1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000" b="1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sugerida</a:t>
            </a:r>
            <a:r>
              <a:rPr lang="en-US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2000" b="1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j-lt"/>
              <a:ea typeface="Calibri" panose="020F050202020403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228600" algn="l"/>
              </a:tabLst>
            </a:pPr>
            <a:r>
              <a:rPr lang="en-U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Goodrich, M.T., </a:t>
            </a:r>
            <a:r>
              <a:rPr lang="en-US" sz="200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Tamassia</a:t>
            </a:r>
            <a:r>
              <a:rPr lang="en-U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, R., </a:t>
            </a:r>
            <a:r>
              <a:rPr lang="en-US" sz="200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Goldwasser</a:t>
            </a:r>
            <a:r>
              <a:rPr lang="en-U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, M.H.. (2014). </a:t>
            </a:r>
            <a:r>
              <a:rPr lang="en-US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Data Structures and Algorithms in Java</a:t>
            </a:r>
            <a:r>
              <a:rPr lang="en-U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(6th </a:t>
            </a:r>
            <a:r>
              <a:rPr lang="es-ES" sz="200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Edition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). EEUU: WILEY. ISBN-10: 1118771338, ISBN-13: 9781118771334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228600" algn="l"/>
              </a:tabLst>
            </a:pPr>
            <a:endParaRPr lang="es-ES" sz="20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228600" algn="l"/>
              </a:tabLst>
            </a:pP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Aguilar, L.J., Mart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í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nez, I.Z., </a:t>
            </a:r>
            <a:r>
              <a:rPr lang="es-ES" sz="2000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Zahonero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, I.. (2008). </a:t>
            </a:r>
            <a:r>
              <a:rPr lang="es-ES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ESTRUCTURAS DE DATOS EN JAVA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. (Primera Edici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ó</a:t>
            </a:r>
            <a:r>
              <a:rPr lang="es-ES" sz="2000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n). MADRID: MCGRAW-HILL. ISBN-10: 8448156315, ISBN13: 9788448156312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228600" algn="l"/>
              </a:tabLst>
            </a:pPr>
            <a:endParaRPr lang="es-ES" sz="2000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Clr>
                <a:srgbClr val="000000"/>
              </a:buClr>
              <a:buFont typeface="Arial" panose="020B0604020202020204" pitchFamily="34" charset="0"/>
              <a:buChar char="•"/>
              <a:tabLst>
                <a:tab pos="228600" algn="l"/>
              </a:tabLst>
            </a:pPr>
            <a:r>
              <a:rPr lang="es-MX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Estructuras de Datos Primera Edición. Iniciativa Latinoamericana de Libros de Texto Abiertos (</a:t>
            </a:r>
            <a:r>
              <a:rPr lang="es-MX" sz="2000" b="1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LATIn</a:t>
            </a:r>
            <a:r>
              <a:rPr lang="es-MX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), 2014. </a:t>
            </a:r>
            <a:r>
              <a:rPr lang="en-GB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  <a:hlinkClick r:id="rId2"/>
              </a:rPr>
              <a:t>https://drive.google.com/open?id=1wZZSumeVtUkNX1s6wQTw7hb3eXNW6Zf9</a:t>
            </a:r>
            <a:r>
              <a:rPr lang="en-GB" sz="2000" b="1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+mj-lt"/>
                <a:ea typeface="Calibri" panose="020F050202020403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7667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Diapositivas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40EB19-A127-CB46-A899-5D337F36856B}"/>
              </a:ext>
            </a:extLst>
          </p:cNvPr>
          <p:cNvSpPr/>
          <p:nvPr/>
        </p:nvSpPr>
        <p:spPr>
          <a:xfrm>
            <a:off x="539552" y="1417006"/>
            <a:ext cx="11207948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C" sz="2400" dirty="0">
                <a:latin typeface="+mj-lt"/>
                <a:cs typeface="Arial" pitchFamily="34" charset="0"/>
              </a:rPr>
              <a:t>Siempre disponibles en SidWeb después de cada clase</a:t>
            </a:r>
          </a:p>
          <a:p>
            <a:endParaRPr lang="es-EC" sz="2400" dirty="0">
              <a:latin typeface="+mj-lt"/>
              <a:cs typeface="Arial" pitchFamily="34" charset="0"/>
            </a:endParaRPr>
          </a:p>
          <a:p>
            <a:r>
              <a:rPr lang="es-EC" sz="2400" u="sng" dirty="0">
                <a:latin typeface="+mj-lt"/>
                <a:cs typeface="Arial" pitchFamily="34" charset="0"/>
              </a:rPr>
              <a:t>Importante:</a:t>
            </a:r>
            <a:r>
              <a:rPr lang="es-EC" sz="2400" dirty="0">
                <a:latin typeface="+mj-lt"/>
                <a:cs typeface="Arial" pitchFamily="34" charset="0"/>
              </a:rPr>
              <a:t> Son un recurso para el profesor, no para el estudiante.</a:t>
            </a:r>
          </a:p>
        </p:txBody>
      </p:sp>
    </p:spTree>
    <p:extLst>
      <p:ext uri="{BB962C8B-B14F-4D97-AF65-F5344CB8AC3E}">
        <p14:creationId xmlns:p14="http://schemas.microsoft.com/office/powerpoint/2010/main" val="3516869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IDE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408236" y="1146324"/>
            <a:ext cx="11339264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s-ES" sz="2800" dirty="0">
                <a:latin typeface="+mj-lt"/>
              </a:rPr>
              <a:t>Java 8 (JDK): </a:t>
            </a:r>
            <a:r>
              <a:rPr lang="es-ES" sz="2800" u="sng" dirty="0">
                <a:latin typeface="+mj-lt"/>
                <a:hlinkClick r:id="rId2"/>
              </a:rPr>
              <a:t>http://www.oracle.com/technetwork/java/javase/downloads/jdk8-downloads-2133151.html</a:t>
            </a:r>
            <a:r>
              <a:rPr lang="es-ES" sz="2800" dirty="0">
                <a:latin typeface="+mj-lt"/>
              </a:rPr>
              <a:t> </a:t>
            </a:r>
          </a:p>
          <a:p>
            <a:pPr lvl="0"/>
            <a:endParaRPr lang="en-GB" sz="2800" dirty="0">
              <a:latin typeface="+mj-lt"/>
            </a:endParaRPr>
          </a:p>
          <a:p>
            <a:pPr lvl="0"/>
            <a:r>
              <a:rPr lang="es-ES" sz="2800" dirty="0" err="1">
                <a:latin typeface="+mj-lt"/>
              </a:rPr>
              <a:t>Netbeans</a:t>
            </a:r>
            <a:r>
              <a:rPr lang="es-ES" sz="2800" dirty="0">
                <a:latin typeface="+mj-lt"/>
              </a:rPr>
              <a:t> (versión 10 preferiblemente). </a:t>
            </a:r>
            <a:r>
              <a:rPr lang="es-ES" sz="2800" u="sng" dirty="0">
                <a:latin typeface="+mj-lt"/>
                <a:hlinkClick r:id="rId3"/>
              </a:rPr>
              <a:t>https://netbeans.org</a:t>
            </a:r>
            <a:r>
              <a:rPr lang="es-ES" sz="2800" u="sng" dirty="0">
                <a:latin typeface="+mj-lt"/>
              </a:rPr>
              <a:t>.</a:t>
            </a:r>
            <a:r>
              <a:rPr lang="es-ES" sz="2800" dirty="0">
                <a:latin typeface="+mj-lt"/>
              </a:rPr>
              <a:t> Obligatorio para proyecto y tareas.</a:t>
            </a:r>
          </a:p>
        </p:txBody>
      </p:sp>
    </p:spTree>
    <p:extLst>
      <p:ext uri="{BB962C8B-B14F-4D97-AF65-F5344CB8AC3E}">
        <p14:creationId xmlns:p14="http://schemas.microsoft.com/office/powerpoint/2010/main" val="3986619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996952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F0A3538-568D-CA45-A3EE-D99AC102F210}"/>
              </a:ext>
            </a:extLst>
          </p:cNvPr>
          <p:cNvGrpSpPr/>
          <p:nvPr/>
        </p:nvGrpSpPr>
        <p:grpSpPr>
          <a:xfrm>
            <a:off x="4272010" y="3086333"/>
            <a:ext cx="3647980" cy="1837462"/>
            <a:chOff x="4034610" y="3086333"/>
            <a:chExt cx="3647980" cy="183746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AE7B579-24DF-C54F-86FD-2222CDE2D99B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4034610" y="3755765"/>
              <a:ext cx="1740862" cy="498598"/>
            </a:xfrm>
            <a:prstGeom prst="rect">
              <a:avLst/>
            </a:prstGeom>
          </p:spPr>
          <p:txBody>
            <a:bodyPr vert="horz" wrap="none" lIns="0" tIns="0" rIns="0" bIns="0" rtlCol="0" anchor="ctr">
              <a:sp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altLang="en-US" sz="3600" b="1" dirty="0" err="1">
                  <a:solidFill>
                    <a:schemeClr val="bg1"/>
                  </a:solidFill>
                  <a:latin typeface="Gill Sans MT" panose="020B0502020104020203" pitchFamily="34" charset="0"/>
                </a:rPr>
                <a:t>Ustedes</a:t>
              </a:r>
              <a:endPara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endParaRPr>
            </a:p>
          </p:txBody>
        </p:sp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91521A32-856D-7944-A263-61AE17B528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artisticPhotocopy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845128" y="3086333"/>
              <a:ext cx="1837462" cy="18374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29E07A2-D021-C24F-8A0E-F111ED4AA8D6}"/>
                </a:ext>
              </a:extLst>
            </p:cNvPr>
            <p:cNvSpPr/>
            <p:nvPr/>
          </p:nvSpPr>
          <p:spPr>
            <a:xfrm>
              <a:off x="6530461" y="3429000"/>
              <a:ext cx="46679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en-US" sz="3600" b="1" dirty="0">
                  <a:solidFill>
                    <a:schemeClr val="bg1"/>
                  </a:solidFill>
                  <a:latin typeface="+mj-lt"/>
                </a:rPr>
                <a:t>?</a:t>
              </a:r>
              <a:endParaRPr lang="en-GB" sz="3600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253443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Calidad del Código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139700" y="1070124"/>
            <a:ext cx="1195070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lvl="0"/>
            <a:r>
              <a:rPr lang="es-ES" sz="2400" dirty="0">
                <a:latin typeface="+mj-lt"/>
              </a:rPr>
              <a:t>Los proyectos deben evaluadas en </a:t>
            </a:r>
            <a:r>
              <a:rPr lang="es-ES" sz="2400" b="1" dirty="0" err="1">
                <a:latin typeface="+mj-lt"/>
              </a:rPr>
              <a:t>sonarqube</a:t>
            </a:r>
            <a:r>
              <a:rPr lang="es-ES" sz="2400" b="1" dirty="0">
                <a:latin typeface="+mj-lt"/>
              </a:rPr>
              <a:t> (</a:t>
            </a:r>
            <a:r>
              <a:rPr lang="en-GB" sz="2400" dirty="0">
                <a:hlinkClick r:id="rId2"/>
              </a:rPr>
              <a:t>https://www.sonarqube.org</a:t>
            </a:r>
            <a:r>
              <a:rPr lang="es-ES" sz="2400" b="1" dirty="0">
                <a:latin typeface="+mj-lt"/>
              </a:rPr>
              <a:t>)</a:t>
            </a:r>
            <a:r>
              <a:rPr lang="es-ES" sz="2400" dirty="0">
                <a:latin typeface="+mj-lt"/>
              </a:rPr>
              <a:t> para garantizar la calidad del código.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77604B-33AE-6A4C-BB56-22DD774BB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" y="1935788"/>
            <a:ext cx="7512050" cy="484617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4EB53CC-B1DC-1941-887A-C71DF55AA8FA}"/>
              </a:ext>
            </a:extLst>
          </p:cNvPr>
          <p:cNvSpPr/>
          <p:nvPr/>
        </p:nvSpPr>
        <p:spPr>
          <a:xfrm>
            <a:off x="7747000" y="3758712"/>
            <a:ext cx="43434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s-ES" sz="2400" dirty="0">
                <a:latin typeface="+mj-lt"/>
              </a:rPr>
              <a:t>La falta de esto representará una penalización del </a:t>
            </a:r>
            <a:r>
              <a:rPr lang="es-ES" sz="2400" b="1" dirty="0">
                <a:latin typeface="+mj-lt"/>
              </a:rPr>
              <a:t>15%</a:t>
            </a:r>
            <a:r>
              <a:rPr lang="es-ES" sz="2400" dirty="0">
                <a:latin typeface="+mj-lt"/>
              </a:rPr>
              <a:t> de la nota obtenida</a:t>
            </a:r>
            <a:endParaRPr lang="en-GB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4934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build="allAtOnce"/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4294608" y="3096602"/>
            <a:ext cx="3602845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6. Este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curso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43501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Lo que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y lo que no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37C3475-7F0C-B343-A942-0009656EAEE6}"/>
              </a:ext>
            </a:extLst>
          </p:cNvPr>
          <p:cNvSpPr/>
          <p:nvPr/>
        </p:nvSpPr>
        <p:spPr>
          <a:xfrm>
            <a:off x="444500" y="1168381"/>
            <a:ext cx="11328400" cy="31648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Es un curso donde utilizamos sus conocimientos de programación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Enfoque en elementos conocidos: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Estructuras de datos</a:t>
            </a: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Algoritmos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Análisis de desempeño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0C7EEF3-FBA3-EA47-A57C-25624059637C}"/>
              </a:ext>
            </a:extLst>
          </p:cNvPr>
          <p:cNvSpPr/>
          <p:nvPr/>
        </p:nvSpPr>
        <p:spPr>
          <a:xfrm>
            <a:off x="444500" y="4941472"/>
            <a:ext cx="11328400" cy="12258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No se enseña a programar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800" dirty="0">
                <a:latin typeface="+mj-lt"/>
                <a:cs typeface="Arial" pitchFamily="34" charset="0"/>
              </a:rPr>
              <a:t>No presenta un nuevo paradigma de programación</a:t>
            </a:r>
          </a:p>
        </p:txBody>
      </p:sp>
    </p:spTree>
    <p:extLst>
      <p:ext uri="{BB962C8B-B14F-4D97-AF65-F5344CB8AC3E}">
        <p14:creationId xmlns:p14="http://schemas.microsoft.com/office/powerpoint/2010/main" val="181796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Objetivos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36BCF2C-9237-D248-B8B7-E2FA0F0C00CD}"/>
              </a:ext>
            </a:extLst>
          </p:cNvPr>
          <p:cNvSpPr/>
          <p:nvPr/>
        </p:nvSpPr>
        <p:spPr>
          <a:xfrm>
            <a:off x="113122" y="1072299"/>
            <a:ext cx="12491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/>
              <a:t>General:</a:t>
            </a:r>
            <a:endParaRPr lang="en-US" sz="24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100B38-08E2-D045-BEF9-059FFEB46D6B}"/>
              </a:ext>
            </a:extLst>
          </p:cNvPr>
          <p:cNvSpPr/>
          <p:nvPr/>
        </p:nvSpPr>
        <p:spPr>
          <a:xfrm>
            <a:off x="444500" y="1533964"/>
            <a:ext cx="11328400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s-ES" sz="2400" dirty="0">
                <a:latin typeface="+mj-lt"/>
              </a:rPr>
              <a:t>Implementar programas computacionales para la resolución eficiente de problemas con necesidades específicas, mediante la selección adecuada de tipos de datos abstractos.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F16547A4-D392-4EE8-9ABB-D5E0BABFDCAE}"/>
              </a:ext>
            </a:extLst>
          </p:cNvPr>
          <p:cNvSpPr/>
          <p:nvPr/>
        </p:nvSpPr>
        <p:spPr>
          <a:xfrm>
            <a:off x="444500" y="4554568"/>
            <a:ext cx="11328400" cy="153888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000" dirty="0">
                <a:latin typeface="+mj-lt"/>
              </a:rPr>
              <a:t>SO1: </a:t>
            </a:r>
            <a:r>
              <a:rPr lang="en-GB" sz="2000" dirty="0" err="1">
                <a:latin typeface="+mj-lt"/>
              </a:rPr>
              <a:t>Analyze</a:t>
            </a:r>
            <a:r>
              <a:rPr lang="en-GB" sz="2000" dirty="0">
                <a:latin typeface="+mj-lt"/>
              </a:rPr>
              <a:t> and to apply principles of computing and other relevant disciplines to </a:t>
            </a:r>
            <a:r>
              <a:rPr lang="en-GB" sz="2000" dirty="0" err="1">
                <a:latin typeface="+mj-lt"/>
              </a:rPr>
              <a:t>ia</a:t>
            </a:r>
            <a:r>
              <a:rPr lang="en-GB" sz="2000" dirty="0">
                <a:latin typeface="+mj-lt"/>
              </a:rPr>
              <a:t> complex computing problem </a:t>
            </a:r>
            <a:r>
              <a:rPr lang="en-GB" sz="2000" dirty="0" err="1">
                <a:latin typeface="+mj-lt"/>
              </a:rPr>
              <a:t>dentify</a:t>
            </a:r>
            <a:r>
              <a:rPr lang="en-GB" sz="2000" dirty="0">
                <a:latin typeface="+mj-lt"/>
              </a:rPr>
              <a:t> solutions.</a:t>
            </a:r>
          </a:p>
          <a:p>
            <a:pPr marL="342900" indent="-342900">
              <a:buFont typeface="Wingdings" pitchFamily="2" charset="2"/>
              <a:buChar char="§"/>
            </a:pPr>
            <a:endParaRPr lang="es-ES" sz="2000" dirty="0">
              <a:latin typeface="+mj-lt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GB" sz="2000" dirty="0">
                <a:latin typeface="+mj-lt"/>
              </a:rPr>
              <a:t>SO6: Apply computer science theory and software development fundamentals to produce computing-based solutions.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F64C0711-E589-429E-9228-00A529D5EF1C}"/>
              </a:ext>
            </a:extLst>
          </p:cNvPr>
          <p:cNvSpPr/>
          <p:nvPr/>
        </p:nvSpPr>
        <p:spPr>
          <a:xfrm>
            <a:off x="113122" y="3794766"/>
            <a:ext cx="25911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dirty="0" err="1"/>
              <a:t>Student</a:t>
            </a:r>
            <a:r>
              <a:rPr lang="es-ES" sz="2400" dirty="0"/>
              <a:t> </a:t>
            </a:r>
            <a:r>
              <a:rPr lang="es-ES" sz="2400" dirty="0" err="1"/>
              <a:t>Outcomes</a:t>
            </a:r>
            <a:r>
              <a:rPr lang="es-ES" sz="2400" dirty="0"/>
              <a:t>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0124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Contenidos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(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resumen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408236" y="1146324"/>
            <a:ext cx="8208912" cy="4955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Primer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Tipos de Datos y Tipos de Datos Abstractos (TDAs)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Listas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Pilas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Conjuntos y mapas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Segundo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Grafos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342235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4152745" y="3096602"/>
            <a:ext cx="3886577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7.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Finalmente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21000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Otras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Instrucciones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Generales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F28C94-194B-D945-ACBC-8B1286025931}"/>
              </a:ext>
            </a:extLst>
          </p:cNvPr>
          <p:cNvSpPr/>
          <p:nvPr/>
        </p:nvSpPr>
        <p:spPr>
          <a:xfrm>
            <a:off x="323528" y="2232488"/>
            <a:ext cx="11589071" cy="2260619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000" dirty="0">
                <a:latin typeface="+mj-lt"/>
                <a:cs typeface="Arial" pitchFamily="34" charset="0"/>
              </a:rPr>
              <a:t>Sea puntual. 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000" dirty="0">
                <a:latin typeface="+mj-lt"/>
                <a:cs typeface="Arial" pitchFamily="34" charset="0"/>
              </a:rPr>
              <a:t>La asistencia a clases NO es obligatoria.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000" dirty="0">
                <a:latin typeface="+mj-lt"/>
                <a:cs typeface="Arial" pitchFamily="34" charset="0"/>
              </a:rPr>
              <a:t>Siga las instrucciones del profesor.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000" dirty="0">
                <a:latin typeface="+mj-lt"/>
                <a:cs typeface="Arial" pitchFamily="34" charset="0"/>
              </a:rPr>
              <a:t>Por favor, siga las instrucciones del profesor.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§"/>
            </a:pPr>
            <a:r>
              <a:rPr lang="es-ES" sz="2000" dirty="0">
                <a:latin typeface="+mj-lt"/>
                <a:cs typeface="Arial" pitchFamily="34" charset="0"/>
              </a:rPr>
              <a:t>Conste. Siga las instrucciones del profesor.</a:t>
            </a:r>
          </a:p>
        </p:txBody>
      </p:sp>
    </p:spTree>
    <p:extLst>
      <p:ext uri="{BB962C8B-B14F-4D97-AF65-F5344CB8AC3E}">
        <p14:creationId xmlns:p14="http://schemas.microsoft.com/office/powerpoint/2010/main" val="1883472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Encuesta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53933" y="2383642"/>
            <a:ext cx="11084134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 err="1">
                <a:latin typeface="+mj-lt"/>
                <a:cs typeface="Arial" pitchFamily="34" charset="0"/>
              </a:rPr>
              <a:t>Llenar</a:t>
            </a:r>
            <a:r>
              <a:rPr lang="en-GB" sz="2000" dirty="0">
                <a:latin typeface="+mj-lt"/>
                <a:cs typeface="Arial" pitchFamily="34" charset="0"/>
              </a:rPr>
              <a:t> la </a:t>
            </a:r>
            <a:r>
              <a:rPr lang="en-GB" sz="2000" dirty="0" err="1">
                <a:latin typeface="+mj-lt"/>
                <a:cs typeface="Arial" pitchFamily="34" charset="0"/>
              </a:rPr>
              <a:t>siguiente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encuesta</a:t>
            </a:r>
            <a:endParaRPr lang="es-EC" sz="2000" dirty="0">
              <a:latin typeface="+mj-lt"/>
              <a:cs typeface="Arial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F1D86C2-856D-4B7B-8A3B-4FDDEBEE6A83}"/>
              </a:ext>
            </a:extLst>
          </p:cNvPr>
          <p:cNvSpPr/>
          <p:nvPr/>
        </p:nvSpPr>
        <p:spPr>
          <a:xfrm>
            <a:off x="275303" y="3521875"/>
            <a:ext cx="116413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https://forms.office.com/Pages/ResponsePage.aspx?id=r4yvt9iDREaFrjF8VFIjwaqqDzmRjo1OtyGdoiN9FQFUOVlXU0lZUzRMUzRITzg3TEtRMTlXMlMxMy4u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4758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may contain: text">
            <a:extLst>
              <a:ext uri="{FF2B5EF4-FFF2-40B4-BE49-F238E27FC236}">
                <a16:creationId xmlns:a16="http://schemas.microsoft.com/office/drawing/2014/main" id="{D5829E17-D602-405D-B589-C309DD775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26" b="5646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155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¡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Juguemos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Bingo!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45720" y="1221469"/>
            <a:ext cx="11084134" cy="36456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C" sz="2000" dirty="0">
                <a:latin typeface="+mj-lt"/>
                <a:cs typeface="Arial" pitchFamily="34" charset="0"/>
              </a:rPr>
              <a:t>Únase al </a:t>
            </a:r>
            <a:r>
              <a:rPr lang="es-EC" sz="2000" dirty="0" err="1">
                <a:latin typeface="+mj-lt"/>
                <a:cs typeface="Arial" pitchFamily="34" charset="0"/>
              </a:rPr>
              <a:t>breakout</a:t>
            </a:r>
            <a:r>
              <a:rPr lang="es-EC" sz="2000" dirty="0">
                <a:latin typeface="+mj-lt"/>
                <a:cs typeface="Arial" pitchFamily="34" charset="0"/>
              </a:rPr>
              <a:t> </a:t>
            </a:r>
            <a:r>
              <a:rPr lang="es-EC" sz="2000" dirty="0" err="1">
                <a:latin typeface="+mj-lt"/>
                <a:cs typeface="Arial" pitchFamily="34" charset="0"/>
              </a:rPr>
              <a:t>room</a:t>
            </a:r>
            <a:r>
              <a:rPr lang="es-EC" sz="2000" dirty="0">
                <a:latin typeface="+mj-lt"/>
                <a:cs typeface="Arial" pitchFamily="34" charset="0"/>
              </a:rPr>
              <a:t> en zoom</a:t>
            </a:r>
          </a:p>
          <a:p>
            <a:pPr algn="just">
              <a:lnSpc>
                <a:spcPct val="150000"/>
              </a:lnSpc>
            </a:pPr>
            <a:endParaRPr lang="es-EC" sz="2000" dirty="0">
              <a:latin typeface="+mj-lt"/>
              <a:cs typeface="Arial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C" sz="2000" dirty="0">
                <a:latin typeface="+mj-lt"/>
                <a:cs typeface="Arial" pitchFamily="34" charset="0"/>
              </a:rPr>
              <a:t>Acceda al documento: </a:t>
            </a:r>
            <a:r>
              <a:rPr lang="es-EC" sz="2000" dirty="0">
                <a:latin typeface="+mj-lt"/>
                <a:cs typeface="Arial" pitchFamily="34" charset="0"/>
                <a:hlinkClick r:id="rId2"/>
              </a:rPr>
              <a:t>https://docs.google.com/spreadsheets/d/1CWtToyWh-ou51H6S9VX6ZBTItD0Xd231-_dwPiENAfU/edit?usp=sharing</a:t>
            </a:r>
            <a:endParaRPr lang="es-EC" sz="2000" dirty="0">
              <a:latin typeface="+mj-lt"/>
              <a:cs typeface="Arial" pitchFamily="34" charset="0"/>
            </a:endParaRPr>
          </a:p>
          <a:p>
            <a:pPr algn="just">
              <a:lnSpc>
                <a:spcPct val="150000"/>
              </a:lnSpc>
            </a:pPr>
            <a:endParaRPr lang="es-EC" sz="2000" dirty="0">
              <a:latin typeface="+mj-lt"/>
              <a:cs typeface="Arial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C" sz="2000" dirty="0">
                <a:latin typeface="+mj-lt"/>
                <a:cs typeface="Arial" pitchFamily="34" charset="0"/>
              </a:rPr>
              <a:t>Cada grupo debe llenar la tabla de la pestaña correspondiente (</a:t>
            </a:r>
            <a:r>
              <a:rPr lang="es-EC" sz="2000" dirty="0" err="1">
                <a:latin typeface="+mj-lt"/>
                <a:cs typeface="Arial" pitchFamily="34" charset="0"/>
              </a:rPr>
              <a:t>ej</a:t>
            </a:r>
            <a:r>
              <a:rPr lang="es-EC" sz="2000" dirty="0">
                <a:latin typeface="+mj-lt"/>
                <a:cs typeface="Arial" pitchFamily="34" charset="0"/>
              </a:rPr>
              <a:t>: Grupo 3)</a:t>
            </a:r>
          </a:p>
          <a:p>
            <a:pPr algn="just">
              <a:lnSpc>
                <a:spcPct val="150000"/>
              </a:lnSpc>
            </a:pPr>
            <a:endParaRPr lang="es-EC" sz="2000" dirty="0">
              <a:latin typeface="+mj-lt"/>
              <a:cs typeface="Arial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s-EC" sz="2000" dirty="0">
                <a:latin typeface="+mj-lt"/>
                <a:cs typeface="Arial" pitchFamily="34" charset="0"/>
              </a:rPr>
              <a:t>Escriba las respuestas con </a:t>
            </a:r>
            <a:r>
              <a:rPr lang="es-EC" sz="2000" dirty="0" err="1">
                <a:latin typeface="+mj-lt"/>
                <a:cs typeface="Arial" pitchFamily="34" charset="0"/>
              </a:rPr>
              <a:t>informaci</a:t>
            </a:r>
            <a:r>
              <a:rPr lang="en-GB" sz="2000" dirty="0" err="1">
                <a:latin typeface="+mj-lt"/>
                <a:cs typeface="Arial" pitchFamily="34" charset="0"/>
              </a:rPr>
              <a:t>ón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cierta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s-EC" sz="2000" dirty="0">
                <a:latin typeface="+mj-lt"/>
                <a:cs typeface="Arial" pitchFamily="34" charset="0"/>
              </a:rPr>
              <a:t>de los integrantes del grupo en el espacio celeste</a:t>
            </a:r>
          </a:p>
        </p:txBody>
      </p:sp>
    </p:spTree>
    <p:extLst>
      <p:ext uri="{BB962C8B-B14F-4D97-AF65-F5344CB8AC3E}">
        <p14:creationId xmlns:p14="http://schemas.microsoft.com/office/powerpoint/2010/main" val="220531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¡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Juguemos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Bingo!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45720" y="1221469"/>
            <a:ext cx="11084134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000">
                <a:latin typeface="+mj-lt"/>
                <a:cs typeface="Arial" pitchFamily="34" charset="0"/>
              </a:rPr>
              <a:t>Ejemplo</a:t>
            </a:r>
            <a:r>
              <a:rPr lang="en-GB" sz="2000" dirty="0">
                <a:latin typeface="+mj-lt"/>
                <a:cs typeface="Arial" pitchFamily="34" charset="0"/>
              </a:rPr>
              <a:t>:</a:t>
            </a:r>
            <a:endParaRPr lang="es-EC" sz="2000" dirty="0">
              <a:latin typeface="+mj-lt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50C337-B8F7-4A8D-9943-C1461FDE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093" y="1066628"/>
            <a:ext cx="6438615" cy="5791372"/>
          </a:xfrm>
          <a:prstGeom prst="rect">
            <a:avLst/>
          </a:prstGeom>
        </p:spPr>
      </p:pic>
      <p:sp>
        <p:nvSpPr>
          <p:cNvPr id="7" name="Rectángulo 2">
            <a:extLst>
              <a:ext uri="{FF2B5EF4-FFF2-40B4-BE49-F238E27FC236}">
                <a16:creationId xmlns:a16="http://schemas.microsoft.com/office/drawing/2014/main" id="{AF9DBEF6-F94B-4200-B376-B68EC77FD78A}"/>
              </a:ext>
            </a:extLst>
          </p:cNvPr>
          <p:cNvSpPr/>
          <p:nvPr/>
        </p:nvSpPr>
        <p:spPr>
          <a:xfrm>
            <a:off x="6945705" y="6508750"/>
            <a:ext cx="794945" cy="34925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0E675-ED94-4D38-ABCB-C1A34352A06A}"/>
              </a:ext>
            </a:extLst>
          </p:cNvPr>
          <p:cNvSpPr/>
          <p:nvPr/>
        </p:nvSpPr>
        <p:spPr>
          <a:xfrm>
            <a:off x="107950" y="6350000"/>
            <a:ext cx="4025900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2000" dirty="0" err="1">
                <a:latin typeface="+mj-lt"/>
                <a:cs typeface="Arial" pitchFamily="34" charset="0"/>
              </a:rPr>
              <a:t>Asegúrese</a:t>
            </a:r>
            <a:r>
              <a:rPr lang="en-GB" sz="2000" dirty="0">
                <a:latin typeface="+mj-lt"/>
                <a:cs typeface="Arial" pitchFamily="34" charset="0"/>
              </a:rPr>
              <a:t> de </a:t>
            </a:r>
            <a:r>
              <a:rPr lang="en-GB" sz="2000" dirty="0" err="1">
                <a:latin typeface="+mj-lt"/>
                <a:cs typeface="Arial" pitchFamily="34" charset="0"/>
              </a:rPr>
              <a:t>estar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en</a:t>
            </a:r>
            <a:r>
              <a:rPr lang="en-GB" sz="2000" dirty="0">
                <a:latin typeface="+mj-lt"/>
                <a:cs typeface="Arial" pitchFamily="34" charset="0"/>
              </a:rPr>
              <a:t> la </a:t>
            </a:r>
            <a:r>
              <a:rPr lang="en-GB" sz="2000" dirty="0" err="1">
                <a:latin typeface="+mj-lt"/>
                <a:cs typeface="Arial" pitchFamily="34" charset="0"/>
              </a:rPr>
              <a:t>hoja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correcta</a:t>
            </a:r>
            <a:endParaRPr lang="en-GB" sz="20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651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¡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Juguemos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Bingo!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69DCC1-9445-7841-B5DA-15C6380170CE}"/>
              </a:ext>
            </a:extLst>
          </p:cNvPr>
          <p:cNvSpPr/>
          <p:nvPr/>
        </p:nvSpPr>
        <p:spPr>
          <a:xfrm>
            <a:off x="545720" y="1221469"/>
            <a:ext cx="11084134" cy="41395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GB" sz="2000">
                <a:latin typeface="+mj-lt"/>
                <a:cs typeface="Arial" pitchFamily="34" charset="0"/>
              </a:rPr>
              <a:t>Ejemplo</a:t>
            </a:r>
            <a:r>
              <a:rPr lang="en-GB" sz="2000" dirty="0">
                <a:latin typeface="+mj-lt"/>
                <a:cs typeface="Arial" pitchFamily="34" charset="0"/>
              </a:rPr>
              <a:t>:</a:t>
            </a:r>
            <a:endParaRPr lang="es-EC" sz="2000" dirty="0">
              <a:latin typeface="+mj-lt"/>
              <a:cs typeface="Arial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50C337-B8F7-4A8D-9943-C1461FDEC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093" y="1066628"/>
            <a:ext cx="6438615" cy="5791372"/>
          </a:xfrm>
          <a:prstGeom prst="rect">
            <a:avLst/>
          </a:prstGeom>
        </p:spPr>
      </p:pic>
      <p:sp>
        <p:nvSpPr>
          <p:cNvPr id="7" name="Rectángulo 2">
            <a:extLst>
              <a:ext uri="{FF2B5EF4-FFF2-40B4-BE49-F238E27FC236}">
                <a16:creationId xmlns:a16="http://schemas.microsoft.com/office/drawing/2014/main" id="{AF9DBEF6-F94B-4200-B376-B68EC77FD78A}"/>
              </a:ext>
            </a:extLst>
          </p:cNvPr>
          <p:cNvSpPr/>
          <p:nvPr/>
        </p:nvSpPr>
        <p:spPr>
          <a:xfrm>
            <a:off x="6945705" y="4027170"/>
            <a:ext cx="1144369" cy="221778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D0E675-ED94-4D38-ABCB-C1A34352A06A}"/>
              </a:ext>
            </a:extLst>
          </p:cNvPr>
          <p:cNvSpPr/>
          <p:nvPr/>
        </p:nvSpPr>
        <p:spPr>
          <a:xfrm>
            <a:off x="475870" y="3429000"/>
            <a:ext cx="3492880" cy="87562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sz="2000" dirty="0" err="1">
                <a:latin typeface="+mj-lt"/>
                <a:cs typeface="Arial" pitchFamily="34" charset="0"/>
              </a:rPr>
              <a:t>Escriba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su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respuesta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en</a:t>
            </a:r>
            <a:r>
              <a:rPr lang="en-GB" sz="2000" dirty="0">
                <a:latin typeface="+mj-lt"/>
                <a:cs typeface="Arial" pitchFamily="34" charset="0"/>
              </a:rPr>
              <a:t> el </a:t>
            </a:r>
            <a:r>
              <a:rPr lang="en-GB" sz="2000" dirty="0" err="1">
                <a:latin typeface="+mj-lt"/>
                <a:cs typeface="Arial" pitchFamily="34" charset="0"/>
              </a:rPr>
              <a:t>casillero</a:t>
            </a:r>
            <a:r>
              <a:rPr lang="en-GB" sz="2000" dirty="0">
                <a:latin typeface="+mj-lt"/>
                <a:cs typeface="Arial" pitchFamily="34" charset="0"/>
              </a:rPr>
              <a:t> </a:t>
            </a:r>
            <a:r>
              <a:rPr lang="en-GB" sz="2000" dirty="0" err="1">
                <a:latin typeface="+mj-lt"/>
                <a:cs typeface="Arial" pitchFamily="34" charset="0"/>
              </a:rPr>
              <a:t>correspondiente</a:t>
            </a:r>
            <a:endParaRPr lang="en-GB" sz="20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05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8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1422</Words>
  <Application>Microsoft Office PowerPoint</Application>
  <PresentationFormat>Widescreen</PresentationFormat>
  <Paragraphs>206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3" baseType="lpstr">
      <vt:lpstr>Arial</vt:lpstr>
      <vt:lpstr>Calibri</vt:lpstr>
      <vt:lpstr>Calibri Light</vt:lpstr>
      <vt:lpstr>Century Gothic</vt:lpstr>
      <vt:lpstr>Gill Sans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Gonzalo Gabriel Mendez Cobena</dc:creator>
  <cp:lastModifiedBy>Gonzalo Gabriel Mendez Cobena</cp:lastModifiedBy>
  <cp:revision>15</cp:revision>
  <dcterms:created xsi:type="dcterms:W3CDTF">2020-06-01T19:52:09Z</dcterms:created>
  <dcterms:modified xsi:type="dcterms:W3CDTF">2020-06-02T15:49:31Z</dcterms:modified>
</cp:coreProperties>
</file>